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76" r:id="rId3"/>
    <p:sldId id="263" r:id="rId4"/>
    <p:sldId id="264" r:id="rId5"/>
    <p:sldId id="266" r:id="rId6"/>
    <p:sldId id="265" r:id="rId7"/>
    <p:sldId id="273" r:id="rId8"/>
    <p:sldId id="267" r:id="rId9"/>
    <p:sldId id="274" r:id="rId10"/>
    <p:sldId id="277" r:id="rId11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C9CDF"/>
    <a:srgbClr val="8AC6CD"/>
    <a:srgbClr val="00EA6A"/>
    <a:srgbClr val="FF3300"/>
    <a:srgbClr val="006699"/>
    <a:srgbClr val="0066FF"/>
    <a:srgbClr val="8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79" autoAdjust="0"/>
    <p:restoredTop sz="99139" autoAdjust="0"/>
  </p:normalViewPr>
  <p:slideViewPr>
    <p:cSldViewPr>
      <p:cViewPr varScale="1">
        <p:scale>
          <a:sx n="87" d="100"/>
          <a:sy n="87" d="100"/>
        </p:scale>
        <p:origin x="102" y="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244AF18-C191-41C4-882B-A80E7D2B277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66866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258DB8F-1B0D-4377-BCE8-424511524C4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987938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3F536B9-389C-4FF3-AD43-EE2198EBC6D2}" type="slidenum">
              <a:rPr lang="fr-FR" altLang="fr-FR" smtClean="0"/>
              <a:pPr>
                <a:spcBef>
                  <a:spcPct val="0"/>
                </a:spcBef>
              </a:pPr>
              <a:t>1</a:t>
            </a:fld>
            <a:endParaRPr lang="fr-FR" altLang="fr-FR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616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D7F7EE5-7233-4B00-8854-886343913F0E}" type="slidenum">
              <a:rPr lang="fr-FR" altLang="fr-FR" smtClean="0"/>
              <a:pPr>
                <a:spcBef>
                  <a:spcPct val="0"/>
                </a:spcBef>
              </a:pPr>
              <a:t>3</a:t>
            </a:fld>
            <a:endParaRPr lang="fr-FR" altLang="fr-FR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835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4114416-1983-489A-AA1F-4492F3E3CEBA}" type="slidenum">
              <a:rPr lang="fr-FR" altLang="fr-FR" smtClean="0"/>
              <a:pPr>
                <a:spcBef>
                  <a:spcPct val="0"/>
                </a:spcBef>
              </a:pPr>
              <a:t>4</a:t>
            </a:fld>
            <a:endParaRPr lang="fr-FR" altLang="fr-FR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603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63EA714-231B-4DCF-8487-9C58F39D24DF}" type="slidenum">
              <a:rPr lang="fr-FR" altLang="fr-FR" smtClean="0"/>
              <a:pPr>
                <a:spcBef>
                  <a:spcPct val="0"/>
                </a:spcBef>
              </a:pPr>
              <a:t>5</a:t>
            </a:fld>
            <a:endParaRPr lang="fr-FR" altLang="fr-FR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645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B9DD947-0FBF-42B7-BE51-E6083F410E3C}" type="slidenum">
              <a:rPr lang="fr-FR" altLang="fr-FR" smtClean="0"/>
              <a:pPr>
                <a:spcBef>
                  <a:spcPct val="0"/>
                </a:spcBef>
              </a:pPr>
              <a:t>6</a:t>
            </a:fld>
            <a:endParaRPr lang="fr-FR" altLang="fr-FR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016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9099D4E-8AA3-4E33-8C73-D97B43756B6E}" type="slidenum">
              <a:rPr lang="fr-FR" altLang="fr-FR" smtClean="0"/>
              <a:pPr>
                <a:spcBef>
                  <a:spcPct val="0"/>
                </a:spcBef>
              </a:pPr>
              <a:t>7</a:t>
            </a:fld>
            <a:endParaRPr lang="fr-FR" altLang="fr-FR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922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D6EEF5C-125A-4F41-9AB8-407EAC2D681D}" type="slidenum">
              <a:rPr lang="fr-FR" altLang="fr-FR" smtClean="0"/>
              <a:pPr>
                <a:spcBef>
                  <a:spcPct val="0"/>
                </a:spcBef>
              </a:pPr>
              <a:t>8</a:t>
            </a:fld>
            <a:endParaRPr lang="fr-FR" altLang="fr-FR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619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FEAB86-49CD-440D-900C-B415649D68E7}" type="slidenum">
              <a:rPr lang="fr-FR" altLang="fr-FR"/>
              <a:pPr algn="r" eaLnBrk="1" hangingPunct="1">
                <a:spcBef>
                  <a:spcPct val="0"/>
                </a:spcBef>
              </a:pPr>
              <a:t>9</a:t>
            </a:fld>
            <a:endParaRPr lang="fr-FR" altLang="fr-FR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248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51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903929C-31B7-6769-810B-7F170C28162E}"/>
              </a:ext>
            </a:extLst>
          </p:cNvPr>
          <p:cNvSpPr/>
          <p:nvPr userDrawn="1"/>
        </p:nvSpPr>
        <p:spPr>
          <a:xfrm>
            <a:off x="-7061" y="-27384"/>
            <a:ext cx="9144000" cy="983536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9" name="Rectangle 11">
            <a:extLst>
              <a:ext uri="{FF2B5EF4-FFF2-40B4-BE49-F238E27FC236}">
                <a16:creationId xmlns:a16="http://schemas.microsoft.com/office/drawing/2014/main" id="{32AB881B-64C3-5F66-E18B-B9946D2ADB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86050" y="6551613"/>
            <a:ext cx="3895725" cy="19843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-FR" sz="1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Formation des commissaires sportifs départementaux</a:t>
            </a:r>
          </a:p>
        </p:txBody>
      </p:sp>
      <p:sp>
        <p:nvSpPr>
          <p:cNvPr id="30" name="Rectangle 12">
            <a:extLst>
              <a:ext uri="{FF2B5EF4-FFF2-40B4-BE49-F238E27FC236}">
                <a16:creationId xmlns:a16="http://schemas.microsoft.com/office/drawing/2014/main" id="{D51BD0CD-34A8-A066-B23C-5DEFB501DF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04025" y="6542088"/>
            <a:ext cx="1905000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988962F-03B9-40D3-81A2-E4C1E5F071EC}" type="slidenum">
              <a:rPr lang="fr-FR" altLang="fr-FR" sz="1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pPr algn="r" eaLnBrk="1" hangingPunct="1">
                <a:defRPr/>
              </a:pPr>
              <a:t>‹N°›</a:t>
            </a:fld>
            <a:endParaRPr lang="fr-FR" altLang="fr-FR" sz="10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1" name="Rectangle 18">
            <a:extLst>
              <a:ext uri="{FF2B5EF4-FFF2-40B4-BE49-F238E27FC236}">
                <a16:creationId xmlns:a16="http://schemas.microsoft.com/office/drawing/2014/main" id="{E2E9DCA1-9B7C-FF41-AD03-875C4E5633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24163" y="438150"/>
            <a:ext cx="3616325" cy="277813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Saison 2023 – 2024</a:t>
            </a:r>
          </a:p>
        </p:txBody>
      </p:sp>
      <p:grpSp>
        <p:nvGrpSpPr>
          <p:cNvPr id="32" name="Graphique 5">
            <a:extLst>
              <a:ext uri="{FF2B5EF4-FFF2-40B4-BE49-F238E27FC236}">
                <a16:creationId xmlns:a16="http://schemas.microsoft.com/office/drawing/2014/main" id="{ECFB86DE-F770-914E-18AF-7E88D6771ED7}"/>
              </a:ext>
            </a:extLst>
          </p:cNvPr>
          <p:cNvGrpSpPr/>
          <p:nvPr userDrawn="1"/>
        </p:nvGrpSpPr>
        <p:grpSpPr>
          <a:xfrm>
            <a:off x="320799" y="283894"/>
            <a:ext cx="804625" cy="413356"/>
            <a:chOff x="7443242" y="1620581"/>
            <a:chExt cx="1782855" cy="686921"/>
          </a:xfrm>
          <a:solidFill>
            <a:schemeClr val="bg1"/>
          </a:solidFill>
        </p:grpSpPr>
        <p:sp>
          <p:nvSpPr>
            <p:cNvPr id="33" name="Forme libre : forme 32">
              <a:extLst>
                <a:ext uri="{FF2B5EF4-FFF2-40B4-BE49-F238E27FC236}">
                  <a16:creationId xmlns:a16="http://schemas.microsoft.com/office/drawing/2014/main" id="{3E5F2ACD-11DD-C483-2436-6F29B1BC74C8}"/>
                </a:ext>
              </a:extLst>
            </p:cNvPr>
            <p:cNvSpPr/>
            <p:nvPr/>
          </p:nvSpPr>
          <p:spPr>
            <a:xfrm>
              <a:off x="7937926" y="1718009"/>
              <a:ext cx="164565" cy="218969"/>
            </a:xfrm>
            <a:custGeom>
              <a:avLst/>
              <a:gdLst>
                <a:gd name="connsiteX0" fmla="*/ 61043 w 164565"/>
                <a:gd name="connsiteY0" fmla="*/ 148511 h 218969"/>
                <a:gd name="connsiteX1" fmla="*/ 153907 w 164565"/>
                <a:gd name="connsiteY1" fmla="*/ 148511 h 218969"/>
                <a:gd name="connsiteX2" fmla="*/ 153907 w 164565"/>
                <a:gd name="connsiteY2" fmla="*/ 93663 h 218969"/>
                <a:gd name="connsiteX3" fmla="*/ 61043 w 164565"/>
                <a:gd name="connsiteY3" fmla="*/ 93663 h 218969"/>
                <a:gd name="connsiteX4" fmla="*/ 61043 w 164565"/>
                <a:gd name="connsiteY4" fmla="*/ 57513 h 218969"/>
                <a:gd name="connsiteX5" fmla="*/ 164566 w 164565"/>
                <a:gd name="connsiteY5" fmla="*/ 57513 h 218969"/>
                <a:gd name="connsiteX6" fmla="*/ 164566 w 164565"/>
                <a:gd name="connsiteY6" fmla="*/ 0 h 218969"/>
                <a:gd name="connsiteX7" fmla="*/ 0 w 164565"/>
                <a:gd name="connsiteY7" fmla="*/ 0 h 218969"/>
                <a:gd name="connsiteX8" fmla="*/ 0 w 164565"/>
                <a:gd name="connsiteY8" fmla="*/ 218970 h 218969"/>
                <a:gd name="connsiteX9" fmla="*/ 61043 w 164565"/>
                <a:gd name="connsiteY9" fmla="*/ 218970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565" h="218969">
                  <a:moveTo>
                    <a:pt x="61043" y="148511"/>
                  </a:moveTo>
                  <a:lnTo>
                    <a:pt x="153907" y="148511"/>
                  </a:lnTo>
                  <a:lnTo>
                    <a:pt x="153907" y="93663"/>
                  </a:lnTo>
                  <a:lnTo>
                    <a:pt x="61043" y="93663"/>
                  </a:lnTo>
                  <a:lnTo>
                    <a:pt x="61043" y="57513"/>
                  </a:lnTo>
                  <a:lnTo>
                    <a:pt x="164566" y="57513"/>
                  </a:ln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61043" y="21897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orme libre : forme 33">
              <a:extLst>
                <a:ext uri="{FF2B5EF4-FFF2-40B4-BE49-F238E27FC236}">
                  <a16:creationId xmlns:a16="http://schemas.microsoft.com/office/drawing/2014/main" id="{C851DFD0-4370-8767-5EF3-4212DC7CE20A}"/>
                </a:ext>
              </a:extLst>
            </p:cNvPr>
            <p:cNvSpPr/>
            <p:nvPr/>
          </p:nvSpPr>
          <p:spPr>
            <a:xfrm>
              <a:off x="9061531" y="1718009"/>
              <a:ext cx="164565" cy="218969"/>
            </a:xfrm>
            <a:custGeom>
              <a:avLst/>
              <a:gdLst>
                <a:gd name="connsiteX0" fmla="*/ 164566 w 164565"/>
                <a:gd name="connsiteY0" fmla="*/ 55514 h 218969"/>
                <a:gd name="connsiteX1" fmla="*/ 164566 w 164565"/>
                <a:gd name="connsiteY1" fmla="*/ 0 h 218969"/>
                <a:gd name="connsiteX2" fmla="*/ 0 w 164565"/>
                <a:gd name="connsiteY2" fmla="*/ 0 h 218969"/>
                <a:gd name="connsiteX3" fmla="*/ 0 w 164565"/>
                <a:gd name="connsiteY3" fmla="*/ 218970 h 218969"/>
                <a:gd name="connsiteX4" fmla="*/ 164566 w 164565"/>
                <a:gd name="connsiteY4" fmla="*/ 218970 h 218969"/>
                <a:gd name="connsiteX5" fmla="*/ 164566 w 164565"/>
                <a:gd name="connsiteY5" fmla="*/ 163789 h 218969"/>
                <a:gd name="connsiteX6" fmla="*/ 61065 w 164565"/>
                <a:gd name="connsiteY6" fmla="*/ 164011 h 218969"/>
                <a:gd name="connsiteX7" fmla="*/ 61065 w 164565"/>
                <a:gd name="connsiteY7" fmla="*/ 135410 h 218969"/>
                <a:gd name="connsiteX8" fmla="*/ 142094 w 164565"/>
                <a:gd name="connsiteY8" fmla="*/ 135410 h 218969"/>
                <a:gd name="connsiteX9" fmla="*/ 142094 w 164565"/>
                <a:gd name="connsiteY9" fmla="*/ 83449 h 218969"/>
                <a:gd name="connsiteX10" fmla="*/ 61065 w 164565"/>
                <a:gd name="connsiteY10" fmla="*/ 83449 h 218969"/>
                <a:gd name="connsiteX11" fmla="*/ 61065 w 164565"/>
                <a:gd name="connsiteY11" fmla="*/ 55514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4565" h="218969">
                  <a:moveTo>
                    <a:pt x="164566" y="55514"/>
                  </a:move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164566" y="218970"/>
                  </a:lnTo>
                  <a:lnTo>
                    <a:pt x="164566" y="163789"/>
                  </a:lnTo>
                  <a:lnTo>
                    <a:pt x="61065" y="164011"/>
                  </a:lnTo>
                  <a:lnTo>
                    <a:pt x="61065" y="135410"/>
                  </a:lnTo>
                  <a:lnTo>
                    <a:pt x="142094" y="135410"/>
                  </a:lnTo>
                  <a:lnTo>
                    <a:pt x="142094" y="83449"/>
                  </a:lnTo>
                  <a:lnTo>
                    <a:pt x="61065" y="83449"/>
                  </a:lnTo>
                  <a:lnTo>
                    <a:pt x="61065" y="55514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orme libre : forme 34">
              <a:extLst>
                <a:ext uri="{FF2B5EF4-FFF2-40B4-BE49-F238E27FC236}">
                  <a16:creationId xmlns:a16="http://schemas.microsoft.com/office/drawing/2014/main" id="{8376E403-9CEB-D052-2CF5-E502965E2FE6}"/>
                </a:ext>
              </a:extLst>
            </p:cNvPr>
            <p:cNvSpPr/>
            <p:nvPr/>
          </p:nvSpPr>
          <p:spPr>
            <a:xfrm>
              <a:off x="8587175" y="1718032"/>
              <a:ext cx="208066" cy="218947"/>
            </a:xfrm>
            <a:custGeom>
              <a:avLst/>
              <a:gdLst>
                <a:gd name="connsiteX0" fmla="*/ 61287 w 208066"/>
                <a:gd name="connsiteY0" fmla="*/ 97971 h 218947"/>
                <a:gd name="connsiteX1" fmla="*/ 146824 w 208066"/>
                <a:gd name="connsiteY1" fmla="*/ 218948 h 218947"/>
                <a:gd name="connsiteX2" fmla="*/ 208067 w 208066"/>
                <a:gd name="connsiteY2" fmla="*/ 218948 h 218947"/>
                <a:gd name="connsiteX3" fmla="*/ 208067 w 208066"/>
                <a:gd name="connsiteY3" fmla="*/ 0 h 218947"/>
                <a:gd name="connsiteX4" fmla="*/ 146779 w 208066"/>
                <a:gd name="connsiteY4" fmla="*/ 0 h 218947"/>
                <a:gd name="connsiteX5" fmla="*/ 146779 w 208066"/>
                <a:gd name="connsiteY5" fmla="*/ 121665 h 218947"/>
                <a:gd name="connsiteX6" fmla="*/ 60777 w 208066"/>
                <a:gd name="connsiteY6" fmla="*/ 0 h 218947"/>
                <a:gd name="connsiteX7" fmla="*/ 0 w 208066"/>
                <a:gd name="connsiteY7" fmla="*/ 0 h 218947"/>
                <a:gd name="connsiteX8" fmla="*/ 0 w 208066"/>
                <a:gd name="connsiteY8" fmla="*/ 218948 h 218947"/>
                <a:gd name="connsiteX9" fmla="*/ 61287 w 208066"/>
                <a:gd name="connsiteY9" fmla="*/ 218948 h 21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066" h="218947">
                  <a:moveTo>
                    <a:pt x="61287" y="97971"/>
                  </a:moveTo>
                  <a:lnTo>
                    <a:pt x="146824" y="218948"/>
                  </a:lnTo>
                  <a:lnTo>
                    <a:pt x="208067" y="218948"/>
                  </a:lnTo>
                  <a:lnTo>
                    <a:pt x="208067" y="0"/>
                  </a:lnTo>
                  <a:lnTo>
                    <a:pt x="146779" y="0"/>
                  </a:lnTo>
                  <a:lnTo>
                    <a:pt x="146779" y="121665"/>
                  </a:lnTo>
                  <a:lnTo>
                    <a:pt x="60777" y="0"/>
                  </a:lnTo>
                  <a:lnTo>
                    <a:pt x="0" y="0"/>
                  </a:lnTo>
                  <a:lnTo>
                    <a:pt x="0" y="218948"/>
                  </a:lnTo>
                  <a:lnTo>
                    <a:pt x="61287" y="21894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203C643D-6A68-2CE1-67C5-BF11D60A8FCF}"/>
                </a:ext>
              </a:extLst>
            </p:cNvPr>
            <p:cNvSpPr/>
            <p:nvPr/>
          </p:nvSpPr>
          <p:spPr>
            <a:xfrm>
              <a:off x="8368249" y="2003907"/>
              <a:ext cx="209310" cy="218969"/>
            </a:xfrm>
            <a:custGeom>
              <a:avLst/>
              <a:gdLst>
                <a:gd name="connsiteX0" fmla="*/ 104011 w 209310"/>
                <a:gd name="connsiteY0" fmla="*/ 0 h 218969"/>
                <a:gd name="connsiteX1" fmla="*/ 0 w 209310"/>
                <a:gd name="connsiteY1" fmla="*/ 0 h 218969"/>
                <a:gd name="connsiteX2" fmla="*/ 0 w 209310"/>
                <a:gd name="connsiteY2" fmla="*/ 218970 h 218969"/>
                <a:gd name="connsiteX3" fmla="*/ 104011 w 209310"/>
                <a:gd name="connsiteY3" fmla="*/ 218970 h 218969"/>
                <a:gd name="connsiteX4" fmla="*/ 209310 w 209310"/>
                <a:gd name="connsiteY4" fmla="*/ 109740 h 218969"/>
                <a:gd name="connsiteX5" fmla="*/ 104011 w 209310"/>
                <a:gd name="connsiteY5" fmla="*/ 0 h 218969"/>
                <a:gd name="connsiteX6" fmla="*/ 100658 w 209310"/>
                <a:gd name="connsiteY6" fmla="*/ 163811 h 218969"/>
                <a:gd name="connsiteX7" fmla="*/ 61065 w 209310"/>
                <a:gd name="connsiteY7" fmla="*/ 164011 h 218969"/>
                <a:gd name="connsiteX8" fmla="*/ 61065 w 209310"/>
                <a:gd name="connsiteY8" fmla="*/ 55536 h 218969"/>
                <a:gd name="connsiteX9" fmla="*/ 100658 w 209310"/>
                <a:gd name="connsiteY9" fmla="*/ 55536 h 218969"/>
                <a:gd name="connsiteX10" fmla="*/ 144692 w 209310"/>
                <a:gd name="connsiteY10" fmla="*/ 111228 h 218969"/>
                <a:gd name="connsiteX11" fmla="*/ 100658 w 209310"/>
                <a:gd name="connsiteY11" fmla="*/ 163811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9310" h="218969">
                  <a:moveTo>
                    <a:pt x="104011" y="0"/>
                  </a:moveTo>
                  <a:lnTo>
                    <a:pt x="0" y="0"/>
                  </a:lnTo>
                  <a:lnTo>
                    <a:pt x="0" y="218970"/>
                  </a:lnTo>
                  <a:lnTo>
                    <a:pt x="104011" y="218970"/>
                  </a:lnTo>
                  <a:cubicBezTo>
                    <a:pt x="154729" y="218970"/>
                    <a:pt x="209310" y="184795"/>
                    <a:pt x="209310" y="109740"/>
                  </a:cubicBezTo>
                  <a:cubicBezTo>
                    <a:pt x="209310" y="56891"/>
                    <a:pt x="176357" y="0"/>
                    <a:pt x="104011" y="0"/>
                  </a:cubicBezTo>
                  <a:close/>
                  <a:moveTo>
                    <a:pt x="100658" y="163811"/>
                  </a:moveTo>
                  <a:lnTo>
                    <a:pt x="61065" y="164011"/>
                  </a:lnTo>
                  <a:lnTo>
                    <a:pt x="61065" y="55536"/>
                  </a:lnTo>
                  <a:lnTo>
                    <a:pt x="100658" y="55536"/>
                  </a:lnTo>
                  <a:cubicBezTo>
                    <a:pt x="128238" y="55536"/>
                    <a:pt x="144692" y="76365"/>
                    <a:pt x="144692" y="111228"/>
                  </a:cubicBezTo>
                  <a:cubicBezTo>
                    <a:pt x="144714" y="147534"/>
                    <a:pt x="122597" y="163811"/>
                    <a:pt x="100658" y="163811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orme libre : forme 36">
              <a:extLst>
                <a:ext uri="{FF2B5EF4-FFF2-40B4-BE49-F238E27FC236}">
                  <a16:creationId xmlns:a16="http://schemas.microsoft.com/office/drawing/2014/main" id="{C8ACEA96-9980-6D09-EC0E-6293716D4F6E}"/>
                </a:ext>
              </a:extLst>
            </p:cNvPr>
            <p:cNvSpPr/>
            <p:nvPr/>
          </p:nvSpPr>
          <p:spPr>
            <a:xfrm>
              <a:off x="8593947" y="2000465"/>
              <a:ext cx="228717" cy="225853"/>
            </a:xfrm>
            <a:custGeom>
              <a:avLst/>
              <a:gdLst>
                <a:gd name="connsiteX0" fmla="*/ 114337 w 228717"/>
                <a:gd name="connsiteY0" fmla="*/ 0 h 225853"/>
                <a:gd name="connsiteX1" fmla="*/ 0 w 228717"/>
                <a:gd name="connsiteY1" fmla="*/ 112916 h 225853"/>
                <a:gd name="connsiteX2" fmla="*/ 114337 w 228717"/>
                <a:gd name="connsiteY2" fmla="*/ 225854 h 225853"/>
                <a:gd name="connsiteX3" fmla="*/ 228718 w 228717"/>
                <a:gd name="connsiteY3" fmla="*/ 112916 h 225853"/>
                <a:gd name="connsiteX4" fmla="*/ 114337 w 228717"/>
                <a:gd name="connsiteY4" fmla="*/ 0 h 225853"/>
                <a:gd name="connsiteX5" fmla="*/ 114337 w 228717"/>
                <a:gd name="connsiteY5" fmla="*/ 167142 h 225853"/>
                <a:gd name="connsiteX6" fmla="*/ 64552 w 228717"/>
                <a:gd name="connsiteY6" fmla="*/ 112916 h 225853"/>
                <a:gd name="connsiteX7" fmla="*/ 114337 w 228717"/>
                <a:gd name="connsiteY7" fmla="*/ 58712 h 225853"/>
                <a:gd name="connsiteX8" fmla="*/ 164144 w 228717"/>
                <a:gd name="connsiteY8" fmla="*/ 112916 h 225853"/>
                <a:gd name="connsiteX9" fmla="*/ 114337 w 228717"/>
                <a:gd name="connsiteY9" fmla="*/ 167142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717" h="225853">
                  <a:moveTo>
                    <a:pt x="114337" y="0"/>
                  </a:moveTo>
                  <a:cubicBezTo>
                    <a:pt x="49163" y="0"/>
                    <a:pt x="0" y="48542"/>
                    <a:pt x="0" y="112916"/>
                  </a:cubicBezTo>
                  <a:cubicBezTo>
                    <a:pt x="0" y="178356"/>
                    <a:pt x="48075" y="225854"/>
                    <a:pt x="114337" y="225854"/>
                  </a:cubicBezTo>
                  <a:cubicBezTo>
                    <a:pt x="180621" y="225854"/>
                    <a:pt x="228718" y="178356"/>
                    <a:pt x="228718" y="112916"/>
                  </a:cubicBezTo>
                  <a:cubicBezTo>
                    <a:pt x="228718" y="48542"/>
                    <a:pt x="179532" y="0"/>
                    <a:pt x="114337" y="0"/>
                  </a:cubicBezTo>
                  <a:close/>
                  <a:moveTo>
                    <a:pt x="114337" y="167142"/>
                  </a:moveTo>
                  <a:cubicBezTo>
                    <a:pt x="85492" y="167142"/>
                    <a:pt x="64552" y="144337"/>
                    <a:pt x="64552" y="112916"/>
                  </a:cubicBezTo>
                  <a:cubicBezTo>
                    <a:pt x="64552" y="81517"/>
                    <a:pt x="85492" y="58712"/>
                    <a:pt x="114337" y="58712"/>
                  </a:cubicBezTo>
                  <a:cubicBezTo>
                    <a:pt x="143204" y="58712"/>
                    <a:pt x="164144" y="81517"/>
                    <a:pt x="164144" y="112916"/>
                  </a:cubicBezTo>
                  <a:cubicBezTo>
                    <a:pt x="164166" y="144337"/>
                    <a:pt x="143204" y="167142"/>
                    <a:pt x="114337" y="16714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orme libre : forme 37">
              <a:extLst>
                <a:ext uri="{FF2B5EF4-FFF2-40B4-BE49-F238E27FC236}">
                  <a16:creationId xmlns:a16="http://schemas.microsoft.com/office/drawing/2014/main" id="{CF96D6D4-22D3-BAF9-A453-508327D6583C}"/>
                </a:ext>
              </a:extLst>
            </p:cNvPr>
            <p:cNvSpPr/>
            <p:nvPr/>
          </p:nvSpPr>
          <p:spPr>
            <a:xfrm>
              <a:off x="8131915" y="2003885"/>
              <a:ext cx="206157" cy="222411"/>
            </a:xfrm>
            <a:custGeom>
              <a:avLst/>
              <a:gdLst>
                <a:gd name="connsiteX0" fmla="*/ 144381 w 206157"/>
                <a:gd name="connsiteY0" fmla="*/ 115425 h 222411"/>
                <a:gd name="connsiteX1" fmla="*/ 102612 w 206157"/>
                <a:gd name="connsiteY1" fmla="*/ 164344 h 222411"/>
                <a:gd name="connsiteX2" fmla="*/ 61776 w 206157"/>
                <a:gd name="connsiteY2" fmla="*/ 115425 h 222411"/>
                <a:gd name="connsiteX3" fmla="*/ 61776 w 206157"/>
                <a:gd name="connsiteY3" fmla="*/ 0 h 222411"/>
                <a:gd name="connsiteX4" fmla="*/ 0 w 206157"/>
                <a:gd name="connsiteY4" fmla="*/ 0 h 222411"/>
                <a:gd name="connsiteX5" fmla="*/ 0 w 206157"/>
                <a:gd name="connsiteY5" fmla="*/ 119600 h 222411"/>
                <a:gd name="connsiteX6" fmla="*/ 102834 w 206157"/>
                <a:gd name="connsiteY6" fmla="*/ 222412 h 222411"/>
                <a:gd name="connsiteX7" fmla="*/ 206157 w 206157"/>
                <a:gd name="connsiteY7" fmla="*/ 119600 h 222411"/>
                <a:gd name="connsiteX8" fmla="*/ 206157 w 206157"/>
                <a:gd name="connsiteY8" fmla="*/ 0 h 222411"/>
                <a:gd name="connsiteX9" fmla="*/ 144381 w 206157"/>
                <a:gd name="connsiteY9" fmla="*/ 0 h 222411"/>
                <a:gd name="connsiteX10" fmla="*/ 144381 w 206157"/>
                <a:gd name="connsiteY10" fmla="*/ 115425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157" h="222411">
                  <a:moveTo>
                    <a:pt x="144381" y="115425"/>
                  </a:moveTo>
                  <a:cubicBezTo>
                    <a:pt x="144381" y="137742"/>
                    <a:pt x="137142" y="164344"/>
                    <a:pt x="102612" y="164344"/>
                  </a:cubicBezTo>
                  <a:cubicBezTo>
                    <a:pt x="68860" y="164344"/>
                    <a:pt x="61776" y="137742"/>
                    <a:pt x="61776" y="115425"/>
                  </a:cubicBezTo>
                  <a:lnTo>
                    <a:pt x="61776" y="0"/>
                  </a:lnTo>
                  <a:lnTo>
                    <a:pt x="0" y="0"/>
                  </a:lnTo>
                  <a:lnTo>
                    <a:pt x="0" y="119600"/>
                  </a:lnTo>
                  <a:cubicBezTo>
                    <a:pt x="0" y="167031"/>
                    <a:pt x="26935" y="222412"/>
                    <a:pt x="102834" y="222412"/>
                  </a:cubicBezTo>
                  <a:cubicBezTo>
                    <a:pt x="165610" y="222412"/>
                    <a:pt x="206157" y="182064"/>
                    <a:pt x="206157" y="119600"/>
                  </a:cubicBezTo>
                  <a:lnTo>
                    <a:pt x="206157" y="0"/>
                  </a:lnTo>
                  <a:lnTo>
                    <a:pt x="144381" y="0"/>
                  </a:lnTo>
                  <a:lnTo>
                    <a:pt x="144381" y="11542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orme libre : forme 38">
              <a:extLst>
                <a:ext uri="{FF2B5EF4-FFF2-40B4-BE49-F238E27FC236}">
                  <a16:creationId xmlns:a16="http://schemas.microsoft.com/office/drawing/2014/main" id="{1872AF40-7783-82BD-03CA-96926E75240C}"/>
                </a:ext>
              </a:extLst>
            </p:cNvPr>
            <p:cNvSpPr/>
            <p:nvPr/>
          </p:nvSpPr>
          <p:spPr>
            <a:xfrm>
              <a:off x="8332032" y="1718009"/>
              <a:ext cx="240509" cy="218969"/>
            </a:xfrm>
            <a:custGeom>
              <a:avLst/>
              <a:gdLst>
                <a:gd name="connsiteX0" fmla="*/ 76743 w 240509"/>
                <a:gd name="connsiteY0" fmla="*/ 187571 h 218969"/>
                <a:gd name="connsiteX1" fmla="*/ 163633 w 240509"/>
                <a:gd name="connsiteY1" fmla="*/ 187571 h 218969"/>
                <a:gd name="connsiteX2" fmla="*/ 173493 w 240509"/>
                <a:gd name="connsiteY2" fmla="*/ 218970 h 218969"/>
                <a:gd name="connsiteX3" fmla="*/ 240509 w 240509"/>
                <a:gd name="connsiteY3" fmla="*/ 218970 h 218969"/>
                <a:gd name="connsiteX4" fmla="*/ 158659 w 240509"/>
                <a:gd name="connsiteY4" fmla="*/ 0 h 218969"/>
                <a:gd name="connsiteX5" fmla="*/ 81206 w 240509"/>
                <a:gd name="connsiteY5" fmla="*/ 0 h 218969"/>
                <a:gd name="connsiteX6" fmla="*/ 0 w 240509"/>
                <a:gd name="connsiteY6" fmla="*/ 218948 h 218969"/>
                <a:gd name="connsiteX7" fmla="*/ 67017 w 240509"/>
                <a:gd name="connsiteY7" fmla="*/ 218970 h 218969"/>
                <a:gd name="connsiteX8" fmla="*/ 76743 w 240509"/>
                <a:gd name="connsiteY8" fmla="*/ 187571 h 218969"/>
                <a:gd name="connsiteX9" fmla="*/ 125018 w 240509"/>
                <a:gd name="connsiteY9" fmla="*/ 64485 h 218969"/>
                <a:gd name="connsiteX10" fmla="*/ 147268 w 240509"/>
                <a:gd name="connsiteY10" fmla="*/ 135388 h 218969"/>
                <a:gd name="connsiteX11" fmla="*/ 92931 w 240509"/>
                <a:gd name="connsiteY11" fmla="*/ 135388 h 218969"/>
                <a:gd name="connsiteX12" fmla="*/ 114892 w 240509"/>
                <a:gd name="connsiteY12" fmla="*/ 64485 h 218969"/>
                <a:gd name="connsiteX13" fmla="*/ 125018 w 240509"/>
                <a:gd name="connsiteY13" fmla="*/ 64485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0509" h="218969">
                  <a:moveTo>
                    <a:pt x="76743" y="187571"/>
                  </a:moveTo>
                  <a:lnTo>
                    <a:pt x="163633" y="187571"/>
                  </a:lnTo>
                  <a:lnTo>
                    <a:pt x="173493" y="218970"/>
                  </a:lnTo>
                  <a:lnTo>
                    <a:pt x="240509" y="218970"/>
                  </a:lnTo>
                  <a:lnTo>
                    <a:pt x="158659" y="0"/>
                  </a:lnTo>
                  <a:lnTo>
                    <a:pt x="81206" y="0"/>
                  </a:lnTo>
                  <a:lnTo>
                    <a:pt x="0" y="218948"/>
                  </a:lnTo>
                  <a:lnTo>
                    <a:pt x="67017" y="218970"/>
                  </a:lnTo>
                  <a:lnTo>
                    <a:pt x="76743" y="187571"/>
                  </a:lnTo>
                  <a:close/>
                  <a:moveTo>
                    <a:pt x="125018" y="64485"/>
                  </a:moveTo>
                  <a:lnTo>
                    <a:pt x="147268" y="135388"/>
                  </a:lnTo>
                  <a:lnTo>
                    <a:pt x="92931" y="135388"/>
                  </a:lnTo>
                  <a:lnTo>
                    <a:pt x="114892" y="64485"/>
                  </a:lnTo>
                  <a:lnTo>
                    <a:pt x="125018" y="6448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orme libre : forme 39">
              <a:extLst>
                <a:ext uri="{FF2B5EF4-FFF2-40B4-BE49-F238E27FC236}">
                  <a16:creationId xmlns:a16="http://schemas.microsoft.com/office/drawing/2014/main" id="{EF33C495-BC01-82F4-AFC6-2E5A59250700}"/>
                </a:ext>
              </a:extLst>
            </p:cNvPr>
            <p:cNvSpPr/>
            <p:nvPr/>
          </p:nvSpPr>
          <p:spPr>
            <a:xfrm>
              <a:off x="8131915" y="1717987"/>
              <a:ext cx="190657" cy="218992"/>
            </a:xfrm>
            <a:custGeom>
              <a:avLst/>
              <a:gdLst>
                <a:gd name="connsiteX0" fmla="*/ 61088 w 190657"/>
                <a:gd name="connsiteY0" fmla="*/ 155329 h 218992"/>
                <a:gd name="connsiteX1" fmla="*/ 69881 w 190657"/>
                <a:gd name="connsiteY1" fmla="*/ 155329 h 218992"/>
                <a:gd name="connsiteX2" fmla="*/ 190658 w 190657"/>
                <a:gd name="connsiteY2" fmla="*/ 218992 h 218992"/>
                <a:gd name="connsiteX3" fmla="*/ 190658 w 190657"/>
                <a:gd name="connsiteY3" fmla="*/ 165654 h 218992"/>
                <a:gd name="connsiteX4" fmla="*/ 127327 w 190657"/>
                <a:gd name="connsiteY4" fmla="*/ 149377 h 218992"/>
                <a:gd name="connsiteX5" fmla="*/ 180288 w 190657"/>
                <a:gd name="connsiteY5" fmla="*/ 76165 h 218992"/>
                <a:gd name="connsiteX6" fmla="*/ 97372 w 190657"/>
                <a:gd name="connsiteY6" fmla="*/ 0 h 218992"/>
                <a:gd name="connsiteX7" fmla="*/ 0 w 190657"/>
                <a:gd name="connsiteY7" fmla="*/ 0 h 218992"/>
                <a:gd name="connsiteX8" fmla="*/ 0 w 190657"/>
                <a:gd name="connsiteY8" fmla="*/ 218970 h 218992"/>
                <a:gd name="connsiteX9" fmla="*/ 61088 w 190657"/>
                <a:gd name="connsiteY9" fmla="*/ 218970 h 218992"/>
                <a:gd name="connsiteX10" fmla="*/ 61088 w 190657"/>
                <a:gd name="connsiteY10" fmla="*/ 155329 h 218992"/>
                <a:gd name="connsiteX11" fmla="*/ 61088 w 190657"/>
                <a:gd name="connsiteY11" fmla="*/ 51140 h 218992"/>
                <a:gd name="connsiteX12" fmla="*/ 86047 w 190657"/>
                <a:gd name="connsiteY12" fmla="*/ 51140 h 218992"/>
                <a:gd name="connsiteX13" fmla="*/ 117890 w 190657"/>
                <a:gd name="connsiteY13" fmla="*/ 77631 h 218992"/>
                <a:gd name="connsiteX14" fmla="*/ 86047 w 190657"/>
                <a:gd name="connsiteY14" fmla="*/ 104122 h 218992"/>
                <a:gd name="connsiteX15" fmla="*/ 61088 w 190657"/>
                <a:gd name="connsiteY15" fmla="*/ 104122 h 218992"/>
                <a:gd name="connsiteX16" fmla="*/ 61088 w 190657"/>
                <a:gd name="connsiteY16" fmla="*/ 51140 h 218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0657" h="218992">
                  <a:moveTo>
                    <a:pt x="61088" y="155329"/>
                  </a:moveTo>
                  <a:lnTo>
                    <a:pt x="69881" y="155329"/>
                  </a:lnTo>
                  <a:cubicBezTo>
                    <a:pt x="87201" y="195343"/>
                    <a:pt x="129392" y="218992"/>
                    <a:pt x="190658" y="218992"/>
                  </a:cubicBezTo>
                  <a:lnTo>
                    <a:pt x="190658" y="165654"/>
                  </a:lnTo>
                  <a:cubicBezTo>
                    <a:pt x="164366" y="165654"/>
                    <a:pt x="140961" y="161435"/>
                    <a:pt x="127327" y="149377"/>
                  </a:cubicBezTo>
                  <a:cubicBezTo>
                    <a:pt x="161102" y="138430"/>
                    <a:pt x="180288" y="112738"/>
                    <a:pt x="180288" y="76165"/>
                  </a:cubicBezTo>
                  <a:cubicBezTo>
                    <a:pt x="180288" y="29556"/>
                    <a:pt x="146202" y="0"/>
                    <a:pt x="97372" y="0"/>
                  </a:cubicBezTo>
                  <a:lnTo>
                    <a:pt x="0" y="0"/>
                  </a:lnTo>
                  <a:lnTo>
                    <a:pt x="0" y="218970"/>
                  </a:lnTo>
                  <a:lnTo>
                    <a:pt x="61088" y="218970"/>
                  </a:lnTo>
                  <a:lnTo>
                    <a:pt x="61088" y="155329"/>
                  </a:lnTo>
                  <a:close/>
                  <a:moveTo>
                    <a:pt x="61088" y="51140"/>
                  </a:moveTo>
                  <a:lnTo>
                    <a:pt x="86047" y="51140"/>
                  </a:lnTo>
                  <a:cubicBezTo>
                    <a:pt x="107164" y="51140"/>
                    <a:pt x="117890" y="60044"/>
                    <a:pt x="117890" y="77631"/>
                  </a:cubicBezTo>
                  <a:cubicBezTo>
                    <a:pt x="117890" y="94707"/>
                    <a:pt x="106587" y="104122"/>
                    <a:pt x="86047" y="104122"/>
                  </a:cubicBezTo>
                  <a:lnTo>
                    <a:pt x="61088" y="104122"/>
                  </a:lnTo>
                  <a:lnTo>
                    <a:pt x="61088" y="5114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orme libre : forme 40">
              <a:extLst>
                <a:ext uri="{FF2B5EF4-FFF2-40B4-BE49-F238E27FC236}">
                  <a16:creationId xmlns:a16="http://schemas.microsoft.com/office/drawing/2014/main" id="{EF1D8703-421A-0D5B-E24B-A65CF49F8A06}"/>
                </a:ext>
              </a:extLst>
            </p:cNvPr>
            <p:cNvSpPr/>
            <p:nvPr/>
          </p:nvSpPr>
          <p:spPr>
            <a:xfrm>
              <a:off x="8820778" y="1714523"/>
              <a:ext cx="217437" cy="225853"/>
            </a:xfrm>
            <a:custGeom>
              <a:avLst/>
              <a:gdLst>
                <a:gd name="connsiteX0" fmla="*/ 159703 w 217437"/>
                <a:gd name="connsiteY0" fmla="*/ 128238 h 225853"/>
                <a:gd name="connsiteX1" fmla="*/ 113049 w 217437"/>
                <a:gd name="connsiteY1" fmla="*/ 167275 h 225853"/>
                <a:gd name="connsiteX2" fmla="*/ 64485 w 217437"/>
                <a:gd name="connsiteY2" fmla="*/ 112938 h 225853"/>
                <a:gd name="connsiteX3" fmla="*/ 113049 w 217437"/>
                <a:gd name="connsiteY3" fmla="*/ 58601 h 225853"/>
                <a:gd name="connsiteX4" fmla="*/ 159703 w 217437"/>
                <a:gd name="connsiteY4" fmla="*/ 98504 h 225853"/>
                <a:gd name="connsiteX5" fmla="*/ 160502 w 217437"/>
                <a:gd name="connsiteY5" fmla="*/ 101546 h 225853"/>
                <a:gd name="connsiteX6" fmla="*/ 215373 w 217437"/>
                <a:gd name="connsiteY6" fmla="*/ 68171 h 225853"/>
                <a:gd name="connsiteX7" fmla="*/ 214529 w 217437"/>
                <a:gd name="connsiteY7" fmla="*/ 66284 h 225853"/>
                <a:gd name="connsiteX8" fmla="*/ 113271 w 217437"/>
                <a:gd name="connsiteY8" fmla="*/ 0 h 225853"/>
                <a:gd name="connsiteX9" fmla="*/ 0 w 217437"/>
                <a:gd name="connsiteY9" fmla="*/ 112916 h 225853"/>
                <a:gd name="connsiteX10" fmla="*/ 113271 w 217437"/>
                <a:gd name="connsiteY10" fmla="*/ 225854 h 225853"/>
                <a:gd name="connsiteX11" fmla="*/ 216616 w 217437"/>
                <a:gd name="connsiteY11" fmla="*/ 155773 h 225853"/>
                <a:gd name="connsiteX12" fmla="*/ 217438 w 217437"/>
                <a:gd name="connsiteY12" fmla="*/ 153752 h 225853"/>
                <a:gd name="connsiteX13" fmla="*/ 160436 w 217437"/>
                <a:gd name="connsiteY13" fmla="*/ 125417 h 225853"/>
                <a:gd name="connsiteX14" fmla="*/ 159703 w 217437"/>
                <a:gd name="connsiteY14" fmla="*/ 128238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7437" h="225853">
                  <a:moveTo>
                    <a:pt x="159703" y="128238"/>
                  </a:moveTo>
                  <a:cubicBezTo>
                    <a:pt x="153574" y="151598"/>
                    <a:pt x="134833" y="167275"/>
                    <a:pt x="113049" y="167275"/>
                  </a:cubicBezTo>
                  <a:cubicBezTo>
                    <a:pt x="85825" y="167275"/>
                    <a:pt x="64485" y="143404"/>
                    <a:pt x="64485" y="112938"/>
                  </a:cubicBezTo>
                  <a:cubicBezTo>
                    <a:pt x="64485" y="81961"/>
                    <a:pt x="85358" y="58601"/>
                    <a:pt x="113049" y="58601"/>
                  </a:cubicBezTo>
                  <a:cubicBezTo>
                    <a:pt x="138097" y="58601"/>
                    <a:pt x="154529" y="78652"/>
                    <a:pt x="159703" y="98504"/>
                  </a:cubicBezTo>
                  <a:lnTo>
                    <a:pt x="160502" y="101546"/>
                  </a:lnTo>
                  <a:lnTo>
                    <a:pt x="215373" y="68171"/>
                  </a:lnTo>
                  <a:lnTo>
                    <a:pt x="214529" y="66284"/>
                  </a:lnTo>
                  <a:cubicBezTo>
                    <a:pt x="196142" y="25403"/>
                    <a:pt x="157349" y="0"/>
                    <a:pt x="113271" y="0"/>
                  </a:cubicBezTo>
                  <a:cubicBezTo>
                    <a:pt x="47631" y="0"/>
                    <a:pt x="0" y="47498"/>
                    <a:pt x="0" y="112916"/>
                  </a:cubicBezTo>
                  <a:cubicBezTo>
                    <a:pt x="0" y="178356"/>
                    <a:pt x="47631" y="225854"/>
                    <a:pt x="113271" y="225854"/>
                  </a:cubicBezTo>
                  <a:cubicBezTo>
                    <a:pt x="162079" y="225854"/>
                    <a:pt x="197808" y="201627"/>
                    <a:pt x="216616" y="155773"/>
                  </a:cubicBezTo>
                  <a:lnTo>
                    <a:pt x="217438" y="153752"/>
                  </a:lnTo>
                  <a:lnTo>
                    <a:pt x="160436" y="125417"/>
                  </a:lnTo>
                  <a:lnTo>
                    <a:pt x="159703" y="12823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39360E57-C1AD-A147-1CB6-86ED92621BFD}"/>
                </a:ext>
              </a:extLst>
            </p:cNvPr>
            <p:cNvSpPr/>
            <p:nvPr/>
          </p:nvSpPr>
          <p:spPr>
            <a:xfrm>
              <a:off x="7937926" y="2003885"/>
              <a:ext cx="168740" cy="222411"/>
            </a:xfrm>
            <a:custGeom>
              <a:avLst/>
              <a:gdLst>
                <a:gd name="connsiteX0" fmla="*/ 0 w 168740"/>
                <a:gd name="connsiteY0" fmla="*/ 57513 h 222411"/>
                <a:gd name="connsiteX1" fmla="*/ 104988 w 168740"/>
                <a:gd name="connsiteY1" fmla="*/ 57535 h 222411"/>
                <a:gd name="connsiteX2" fmla="*/ 0 w 168740"/>
                <a:gd name="connsiteY2" fmla="*/ 159747 h 222411"/>
                <a:gd name="connsiteX3" fmla="*/ 0 w 168740"/>
                <a:gd name="connsiteY3" fmla="*/ 222412 h 222411"/>
                <a:gd name="connsiteX4" fmla="*/ 162057 w 168740"/>
                <a:gd name="connsiteY4" fmla="*/ 106631 h 222411"/>
                <a:gd name="connsiteX5" fmla="*/ 168741 w 168740"/>
                <a:gd name="connsiteY5" fmla="*/ 15588 h 222411"/>
                <a:gd name="connsiteX6" fmla="*/ 168741 w 168740"/>
                <a:gd name="connsiteY6" fmla="*/ 0 h 222411"/>
                <a:gd name="connsiteX7" fmla="*/ 0 w 168740"/>
                <a:gd name="connsiteY7" fmla="*/ 0 h 222411"/>
                <a:gd name="connsiteX8" fmla="*/ 0 w 168740"/>
                <a:gd name="connsiteY8" fmla="*/ 57513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40" h="222411">
                  <a:moveTo>
                    <a:pt x="0" y="57513"/>
                  </a:moveTo>
                  <a:lnTo>
                    <a:pt x="104988" y="57535"/>
                  </a:lnTo>
                  <a:cubicBezTo>
                    <a:pt x="104988" y="108563"/>
                    <a:pt x="74278" y="159747"/>
                    <a:pt x="0" y="159747"/>
                  </a:cubicBezTo>
                  <a:lnTo>
                    <a:pt x="0" y="222412"/>
                  </a:lnTo>
                  <a:cubicBezTo>
                    <a:pt x="91687" y="222412"/>
                    <a:pt x="147845" y="166942"/>
                    <a:pt x="162057" y="106631"/>
                  </a:cubicBezTo>
                  <a:cubicBezTo>
                    <a:pt x="167697" y="82649"/>
                    <a:pt x="168741" y="60910"/>
                    <a:pt x="168741" y="15588"/>
                  </a:cubicBezTo>
                  <a:lnTo>
                    <a:pt x="168741" y="0"/>
                  </a:lnTo>
                  <a:lnTo>
                    <a:pt x="0" y="0"/>
                  </a:lnTo>
                  <a:lnTo>
                    <a:pt x="0" y="57513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A2581DF8-1241-7F48-1EF4-041BD90DF79B}"/>
                </a:ext>
              </a:extLst>
            </p:cNvPr>
            <p:cNvSpPr/>
            <p:nvPr/>
          </p:nvSpPr>
          <p:spPr>
            <a:xfrm>
              <a:off x="7452267" y="1620581"/>
              <a:ext cx="394838" cy="290106"/>
            </a:xfrm>
            <a:custGeom>
              <a:avLst/>
              <a:gdLst>
                <a:gd name="connsiteX0" fmla="*/ 36861 w 394838"/>
                <a:gd name="connsiteY0" fmla="*/ 744 h 290106"/>
                <a:gd name="connsiteX1" fmla="*/ 0 w 394838"/>
                <a:gd name="connsiteY1" fmla="*/ 149656 h 290106"/>
                <a:gd name="connsiteX2" fmla="*/ 297134 w 394838"/>
                <a:gd name="connsiteY2" fmla="*/ 290106 h 290106"/>
                <a:gd name="connsiteX3" fmla="*/ 394838 w 394838"/>
                <a:gd name="connsiteY3" fmla="*/ 230684 h 290106"/>
                <a:gd name="connsiteX4" fmla="*/ 36861 w 394838"/>
                <a:gd name="connsiteY4" fmla="*/ 744 h 290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838" h="290106">
                  <a:moveTo>
                    <a:pt x="36861" y="744"/>
                  </a:moveTo>
                  <a:lnTo>
                    <a:pt x="0" y="149656"/>
                  </a:lnTo>
                  <a:cubicBezTo>
                    <a:pt x="140828" y="127628"/>
                    <a:pt x="249458" y="184030"/>
                    <a:pt x="297134" y="290106"/>
                  </a:cubicBezTo>
                  <a:lnTo>
                    <a:pt x="394838" y="230684"/>
                  </a:lnTo>
                  <a:cubicBezTo>
                    <a:pt x="342922" y="92520"/>
                    <a:pt x="219836" y="-9781"/>
                    <a:pt x="36861" y="744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orme libre : forme 43">
              <a:extLst>
                <a:ext uri="{FF2B5EF4-FFF2-40B4-BE49-F238E27FC236}">
                  <a16:creationId xmlns:a16="http://schemas.microsoft.com/office/drawing/2014/main" id="{21F8C436-7947-48A2-7424-0CE5A5653FFE}"/>
                </a:ext>
              </a:extLst>
            </p:cNvPr>
            <p:cNvSpPr/>
            <p:nvPr/>
          </p:nvSpPr>
          <p:spPr>
            <a:xfrm>
              <a:off x="7443242" y="1848124"/>
              <a:ext cx="341931" cy="459378"/>
            </a:xfrm>
            <a:custGeom>
              <a:avLst/>
              <a:gdLst>
                <a:gd name="connsiteX0" fmla="*/ 165242 w 341931"/>
                <a:gd name="connsiteY0" fmla="*/ 125672 h 459378"/>
                <a:gd name="connsiteX1" fmla="*/ 252954 w 341931"/>
                <a:gd name="connsiteY1" fmla="*/ 183429 h 459378"/>
                <a:gd name="connsiteX2" fmla="*/ 341932 w 341931"/>
                <a:gd name="connsiteY2" fmla="*/ 129180 h 459378"/>
                <a:gd name="connsiteX3" fmla="*/ 90764 w 341931"/>
                <a:gd name="connsiteY3" fmla="*/ 23548 h 459378"/>
                <a:gd name="connsiteX4" fmla="*/ 12689 w 341931"/>
                <a:gd name="connsiteY4" fmla="*/ 277958 h 459378"/>
                <a:gd name="connsiteX5" fmla="*/ 136708 w 341931"/>
                <a:gd name="connsiteY5" fmla="*/ 459378 h 459378"/>
                <a:gd name="connsiteX6" fmla="*/ 259705 w 341931"/>
                <a:gd name="connsiteY6" fmla="*/ 378217 h 459378"/>
                <a:gd name="connsiteX7" fmla="*/ 147255 w 341931"/>
                <a:gd name="connsiteY7" fmla="*/ 247270 h 459378"/>
                <a:gd name="connsiteX8" fmla="*/ 165242 w 341931"/>
                <a:gd name="connsiteY8" fmla="*/ 125672 h 45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931" h="459378">
                  <a:moveTo>
                    <a:pt x="165242" y="125672"/>
                  </a:moveTo>
                  <a:cubicBezTo>
                    <a:pt x="198550" y="105021"/>
                    <a:pt x="240697" y="123318"/>
                    <a:pt x="252954" y="183429"/>
                  </a:cubicBezTo>
                  <a:lnTo>
                    <a:pt x="341932" y="129180"/>
                  </a:lnTo>
                  <a:cubicBezTo>
                    <a:pt x="296521" y="165"/>
                    <a:pt x="182695" y="-26237"/>
                    <a:pt x="90764" y="23548"/>
                  </a:cubicBezTo>
                  <a:cubicBezTo>
                    <a:pt x="920" y="72178"/>
                    <a:pt x="-15779" y="180120"/>
                    <a:pt x="12689" y="277958"/>
                  </a:cubicBezTo>
                  <a:cubicBezTo>
                    <a:pt x="34784" y="353901"/>
                    <a:pt x="91897" y="426891"/>
                    <a:pt x="136708" y="459378"/>
                  </a:cubicBezTo>
                  <a:lnTo>
                    <a:pt x="259705" y="378217"/>
                  </a:lnTo>
                  <a:cubicBezTo>
                    <a:pt x="209653" y="343753"/>
                    <a:pt x="165686" y="292925"/>
                    <a:pt x="147255" y="247270"/>
                  </a:cubicBezTo>
                  <a:cubicBezTo>
                    <a:pt x="127892" y="199306"/>
                    <a:pt x="132955" y="145679"/>
                    <a:pt x="165242" y="12567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45" name="Image 21">
            <a:extLst>
              <a:ext uri="{FF2B5EF4-FFF2-40B4-BE49-F238E27FC236}">
                <a16:creationId xmlns:a16="http://schemas.microsoft.com/office/drawing/2014/main" id="{B29F53F0-CFF3-B5C0-F38D-731EEDCF83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700" y="155575"/>
            <a:ext cx="85248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90F8D88E-3477-F323-D2B4-2AEDFACC829F}"/>
              </a:ext>
            </a:extLst>
          </p:cNvPr>
          <p:cNvSpPr/>
          <p:nvPr userDrawn="1"/>
        </p:nvSpPr>
        <p:spPr>
          <a:xfrm>
            <a:off x="0" y="6768663"/>
            <a:ext cx="9144000" cy="89338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933D4BDB-3211-60BE-409B-529EC4AB7B2E}"/>
              </a:ext>
            </a:extLst>
          </p:cNvPr>
          <p:cNvSpPr txBox="1"/>
          <p:nvPr userDrawn="1"/>
        </p:nvSpPr>
        <p:spPr>
          <a:xfrm>
            <a:off x="2678113" y="3175"/>
            <a:ext cx="37861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Ligue de judo des Pays de la Loire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2"/>
          <p:cNvSpPr>
            <a:spLocks noChangeArrowheads="1"/>
          </p:cNvSpPr>
          <p:nvPr/>
        </p:nvSpPr>
        <p:spPr bwMode="auto">
          <a:xfrm>
            <a:off x="395288" y="2565400"/>
            <a:ext cx="8458200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6000">
                <a:solidFill>
                  <a:srgbClr val="FF3300"/>
                </a:solidFill>
                <a:latin typeface="Arial Black" panose="020B0A04020102020204" pitchFamily="34" charset="0"/>
              </a:rPr>
              <a:t>La Relation</a:t>
            </a:r>
          </a:p>
          <a:p>
            <a:pPr algn="ctr" eaLnBrk="1" hangingPunct="1">
              <a:spcBef>
                <a:spcPct val="20000"/>
              </a:spcBef>
            </a:pPr>
            <a:r>
              <a:rPr lang="fr-FR" altLang="fr-FR" sz="5400">
                <a:solidFill>
                  <a:srgbClr val="FF3300"/>
                </a:solidFill>
                <a:latin typeface="Arial Black" panose="020B0A04020102020204" pitchFamily="34" charset="0"/>
              </a:rPr>
              <a:t>Grade / championnat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468313" y="1341438"/>
          <a:ext cx="8280398" cy="50403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6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5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6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63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63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63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563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570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8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Nom Prénom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Grade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1° combat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2° combat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3° combat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4° combat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5° combat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Total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Julien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10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10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10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10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40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Mathieu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1D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7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7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Jonathan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Thomas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7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7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Alain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7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10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17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Antoine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10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10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Pierre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10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10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Jeremy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1D</a:t>
                      </a: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10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10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Loïc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Arthur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7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7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Jean 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-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3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Simon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1D</a:t>
                      </a:r>
                    </a:p>
                  </a:txBody>
                  <a:tcPr marL="68576" marR="68576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-</a:t>
                      </a:r>
                    </a:p>
                  </a:txBody>
                  <a:tcPr marL="68576" marR="68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0</a:t>
                      </a:r>
                    </a:p>
                  </a:txBody>
                  <a:tcPr marL="68576" marR="6857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0" y="1052513"/>
            <a:ext cx="9144000" cy="151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 dirty="0">
                <a:solidFill>
                  <a:srgbClr val="009999"/>
                </a:solidFill>
                <a:latin typeface="Verdana" panose="020B0604030504040204" pitchFamily="34" charset="0"/>
              </a:rPr>
              <a:t>Qu’est ce que la relation grade Championnat?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87337" y="2708920"/>
            <a:ext cx="8569325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La relation grade championnat est le système mis en place par la FFJDA pour comptabilisés les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points</a:t>
            </a:r>
            <a:r>
              <a:rPr lang="fr-FR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marqués</a:t>
            </a:r>
            <a:r>
              <a:rPr lang="fr-FR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sur chaque victoire d’un combattant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pour</a:t>
            </a:r>
            <a:r>
              <a:rPr lang="fr-FR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obtenir son grade de ceinture noire</a:t>
            </a:r>
            <a:endParaRPr lang="fr-FR" sz="200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94351" y="4365104"/>
            <a:ext cx="8569325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Il ne s’applique pas à toute les compétitions</a:t>
            </a:r>
            <a:endParaRPr lang="fr-FR" sz="2000" dirty="0">
              <a:solidFill>
                <a:srgbClr val="006699"/>
              </a:solidFill>
              <a:latin typeface="Verdana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94351" y="5157192"/>
            <a:ext cx="8569325" cy="79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La validation des points est géré par l’organisme CORG (Comité d'Organisation Régional des Grades)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0" y="1052513"/>
            <a:ext cx="91440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>
                <a:solidFill>
                  <a:srgbClr val="009999"/>
                </a:solidFill>
                <a:latin typeface="Verdana" panose="020B0604030504040204" pitchFamily="34" charset="0"/>
              </a:rPr>
              <a:t>Attribution des points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50825" y="1989138"/>
            <a:ext cx="8569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defRPr/>
            </a:pPr>
            <a:r>
              <a:rPr lang="fr-FR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</a:t>
            </a:r>
            <a:r>
              <a:rPr lang="fr-FR" sz="2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omptabilisation des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Waza ari</a:t>
            </a:r>
            <a:r>
              <a:rPr lang="fr-FR" sz="2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et de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Ippon</a:t>
            </a:r>
            <a:r>
              <a:rPr lang="fr-FR" sz="2000" dirty="0">
                <a:solidFill>
                  <a:srgbClr val="006699"/>
                </a:solidFill>
                <a:latin typeface="Verdana" pitchFamily="34" charset="0"/>
              </a:rPr>
              <a:t> obtenus par une action technique.</a:t>
            </a:r>
          </a:p>
          <a:p>
            <a:pPr marL="533400" indent="-533400" eaLnBrk="1" hangingPunct="1">
              <a:spcBef>
                <a:spcPct val="20000"/>
              </a:spcBef>
              <a:defRPr/>
            </a:pPr>
            <a:r>
              <a:rPr lang="fr-FR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</a:t>
            </a:r>
            <a:r>
              <a:rPr lang="fr-FR" sz="2000" dirty="0">
                <a:solidFill>
                  <a:srgbClr val="006699"/>
                </a:solidFill>
                <a:latin typeface="Verdana" pitchFamily="34" charset="0"/>
              </a:rPr>
              <a:t>es </a:t>
            </a:r>
            <a:r>
              <a:rPr lang="fr-FR" sz="2000" b="1" dirty="0">
                <a:solidFill>
                  <a:srgbClr val="FF0000"/>
                </a:solidFill>
                <a:latin typeface="Verdana" pitchFamily="34" charset="0"/>
              </a:rPr>
              <a:t>pénalités</a:t>
            </a:r>
            <a:r>
              <a:rPr lang="fr-FR" sz="2000" dirty="0">
                <a:solidFill>
                  <a:srgbClr val="006699"/>
                </a:solidFill>
                <a:latin typeface="Verdana" pitchFamily="34" charset="0"/>
              </a:rPr>
              <a:t> ne seront pas prises en compte pour l’attribution des points</a:t>
            </a:r>
          </a:p>
        </p:txBody>
      </p:sp>
      <p:graphicFrame>
        <p:nvGraphicFramePr>
          <p:cNvPr id="27687" name="Group 39"/>
          <p:cNvGraphicFramePr>
            <a:graphicFrameLocks noGrp="1"/>
          </p:cNvGraphicFramePr>
          <p:nvPr/>
        </p:nvGraphicFramePr>
        <p:xfrm>
          <a:off x="1763713" y="3500438"/>
          <a:ext cx="5710237" cy="2665413"/>
        </p:xfrm>
        <a:graphic>
          <a:graphicData uri="http://schemas.openxmlformats.org/drawingml/2006/table">
            <a:tbl>
              <a:tblPr/>
              <a:tblGrid>
                <a:gridCol w="3452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6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0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Waza-Ari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Ippon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 grade inférieur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Deux grades inférieurs et plus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Grades identiques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 grade supérieur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Deux grades supérieurs et plus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0" y="1052513"/>
            <a:ext cx="91440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fr-FR" sz="4400" b="1" dirty="0">
                <a:solidFill>
                  <a:srgbClr val="009999"/>
                </a:solidFill>
                <a:latin typeface="Verdana" panose="020B0604030504040204" pitchFamily="34" charset="0"/>
              </a:rPr>
              <a:t>Obtention du grade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87337" y="2348880"/>
            <a:ext cx="8569325" cy="1800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-"/>
              <a:defRPr/>
            </a:pPr>
            <a:r>
              <a:rPr lang="fr-FR" altLang="fr-FR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U</a:t>
            </a:r>
            <a:r>
              <a:rPr lang="fr-FR" altLang="fr-FR" sz="2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n combattant</a:t>
            </a:r>
            <a:r>
              <a:rPr lang="fr-FR" altLang="fr-FR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fr-FR" altLang="fr-FR" sz="2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ceinture marron ou 1</a:t>
            </a:r>
            <a:r>
              <a:rPr lang="fr-FR" altLang="fr-FR" sz="2000" baseline="30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er</a:t>
            </a:r>
            <a:r>
              <a:rPr lang="fr-FR" altLang="fr-FR" sz="2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Dan devra obtenir :</a:t>
            </a:r>
          </a:p>
          <a:p>
            <a:pPr marL="1200150" lvl="2" indent="-285750"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fr-FR" altLang="fr-F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100</a:t>
            </a:r>
            <a:r>
              <a:rPr lang="fr-FR" alt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points </a:t>
            </a:r>
            <a:r>
              <a:rPr lang="fr-FR" altLang="fr-FR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pour obtenir son grade de 1</a:t>
            </a:r>
            <a:r>
              <a:rPr lang="fr-FR" altLang="fr-FR" baseline="30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er</a:t>
            </a:r>
            <a:r>
              <a:rPr lang="fr-FR" altLang="fr-FR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Dan ou 2</a:t>
            </a:r>
            <a:r>
              <a:rPr lang="fr-FR" altLang="fr-FR" baseline="30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ème</a:t>
            </a:r>
            <a:r>
              <a:rPr lang="fr-FR" altLang="fr-FR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Dan</a:t>
            </a:r>
          </a:p>
          <a:p>
            <a:pPr marL="914400" lvl="2" indent="0" eaLnBrk="1" hangingPunct="1">
              <a:spcBef>
                <a:spcPct val="20000"/>
              </a:spcBef>
              <a:defRPr/>
            </a:pPr>
            <a:endParaRPr lang="fr-FR" altLang="fr-FR" dirty="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57150" indent="0" defTabSz="541338" eaLnBrk="1" hangingPunct="1">
              <a:spcBef>
                <a:spcPct val="20000"/>
              </a:spcBef>
              <a:defRPr/>
            </a:pPr>
            <a:r>
              <a:rPr lang="fr-FR" altLang="fr-FR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	</a:t>
            </a:r>
            <a:r>
              <a:rPr lang="fr-FR" alt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U</a:t>
            </a:r>
            <a:r>
              <a:rPr lang="fr-FR" altLang="fr-FR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n combattant</a:t>
            </a:r>
            <a:r>
              <a:rPr lang="fr-FR" altLang="fr-FR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fr-FR" altLang="fr-FR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</a:t>
            </a:r>
            <a:r>
              <a:rPr lang="fr-FR" altLang="fr-FR" baseline="30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ème</a:t>
            </a:r>
            <a:r>
              <a:rPr lang="fr-FR" altLang="fr-FR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Dan ou 3</a:t>
            </a:r>
            <a:r>
              <a:rPr lang="fr-FR" altLang="fr-FR" baseline="30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ème</a:t>
            </a:r>
            <a:r>
              <a:rPr lang="fr-FR" altLang="fr-FR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Dan devra obtenir :</a:t>
            </a:r>
          </a:p>
          <a:p>
            <a:pPr marL="1200150" lvl="2" indent="-285750"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fr-FR" altLang="fr-F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120</a:t>
            </a:r>
            <a:r>
              <a:rPr lang="fr-FR" alt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points</a:t>
            </a:r>
            <a:r>
              <a:rPr lang="fr-FR" altLang="fr-FR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pour obtenir son grade de 3</a:t>
            </a:r>
            <a:r>
              <a:rPr lang="fr-FR" altLang="fr-FR" baseline="30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er</a:t>
            </a:r>
            <a:r>
              <a:rPr lang="fr-FR" altLang="fr-FR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Dan ou 4</a:t>
            </a:r>
            <a:r>
              <a:rPr lang="fr-FR" altLang="fr-FR" baseline="30000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ème</a:t>
            </a:r>
            <a:r>
              <a:rPr lang="fr-FR" altLang="fr-FR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Dan</a:t>
            </a:r>
            <a:endParaRPr lang="fr-FR" altLang="fr-FR" dirty="0">
              <a:solidFill>
                <a:srgbClr val="006699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fr-FR" altLang="fr-FR" sz="1000" dirty="0">
              <a:solidFill>
                <a:srgbClr val="006699"/>
              </a:solidFill>
              <a:latin typeface="Verdan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983" name="Group 1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114868"/>
              </p:ext>
            </p:extLst>
          </p:nvPr>
        </p:nvGraphicFramePr>
        <p:xfrm>
          <a:off x="2307431" y="1093481"/>
          <a:ext cx="4384675" cy="1158876"/>
        </p:xfrm>
        <a:graphic>
          <a:graphicData uri="http://schemas.openxmlformats.org/drawingml/2006/table">
            <a:tbl>
              <a:tblPr/>
              <a:tblGrid>
                <a:gridCol w="73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18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928" name="Group 136"/>
          <p:cNvGraphicFramePr>
            <a:graphicFrameLocks noGrp="1"/>
          </p:cNvGraphicFramePr>
          <p:nvPr/>
        </p:nvGraphicFramePr>
        <p:xfrm>
          <a:off x="2339975" y="3024188"/>
          <a:ext cx="4103688" cy="2468580"/>
        </p:xfrm>
        <a:graphic>
          <a:graphicData uri="http://schemas.openxmlformats.org/drawingml/2006/table">
            <a:tbl>
              <a:tblPr/>
              <a:tblGrid>
                <a:gridCol w="2392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Waza-Ari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Ippon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grades inférieurs et plus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grade inférieur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Grades identiques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grade supérieur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grades supérieurs et plus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325" name="Rectangle 71"/>
          <p:cNvSpPr>
            <a:spLocks noChangeArrowheads="1"/>
          </p:cNvSpPr>
          <p:nvPr/>
        </p:nvSpPr>
        <p:spPr bwMode="auto">
          <a:xfrm>
            <a:off x="179388" y="2420938"/>
            <a:ext cx="86407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fr-FR" altLang="fr-FR" sz="2000">
                <a:solidFill>
                  <a:srgbClr val="006699"/>
                </a:solidFill>
                <a:latin typeface="Verdana" panose="020B0604030504040204" pitchFamily="34" charset="0"/>
              </a:rPr>
              <a:t>Victoire par Waza ari</a:t>
            </a:r>
          </a:p>
        </p:txBody>
      </p:sp>
      <p:sp>
        <p:nvSpPr>
          <p:cNvPr id="33910" name="Rectangle 118"/>
          <p:cNvSpPr>
            <a:spLocks noChangeArrowheads="1"/>
          </p:cNvSpPr>
          <p:nvPr/>
        </p:nvSpPr>
        <p:spPr bwMode="auto">
          <a:xfrm>
            <a:off x="4679950" y="2987675"/>
            <a:ext cx="931863" cy="2541588"/>
          </a:xfrm>
          <a:prstGeom prst="rect">
            <a:avLst/>
          </a:prstGeom>
          <a:noFill/>
          <a:ln w="889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1327" name="Oval 189"/>
          <p:cNvSpPr>
            <a:spLocks noChangeAspect="1" noChangeArrowheads="1"/>
          </p:cNvSpPr>
          <p:nvPr/>
        </p:nvSpPr>
        <p:spPr bwMode="auto">
          <a:xfrm>
            <a:off x="1746250" y="1692275"/>
            <a:ext cx="503238" cy="447675"/>
          </a:xfrm>
          <a:prstGeom prst="ellips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937" name="Group 193"/>
          <p:cNvGraphicFramePr>
            <a:graphicFrameLocks noGrp="1"/>
          </p:cNvGraphicFramePr>
          <p:nvPr/>
        </p:nvGraphicFramePr>
        <p:xfrm>
          <a:off x="2339975" y="3024188"/>
          <a:ext cx="4103688" cy="2468580"/>
        </p:xfrm>
        <a:graphic>
          <a:graphicData uri="http://schemas.openxmlformats.org/drawingml/2006/table">
            <a:tbl>
              <a:tblPr/>
              <a:tblGrid>
                <a:gridCol w="2392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Waza-Ari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Ippon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grades inférieurs et plus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grade inférieur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Grades identiques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grade supérieur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grades supérieurs et plus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373" name="Rectangle 77"/>
          <p:cNvSpPr>
            <a:spLocks noChangeArrowheads="1"/>
          </p:cNvSpPr>
          <p:nvPr/>
        </p:nvSpPr>
        <p:spPr bwMode="auto">
          <a:xfrm>
            <a:off x="179388" y="2420938"/>
            <a:ext cx="86407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fr-FR" altLang="fr-FR" sz="2000">
                <a:solidFill>
                  <a:srgbClr val="006699"/>
                </a:solidFill>
                <a:latin typeface="Verdana" panose="020B0604030504040204" pitchFamily="34" charset="0"/>
              </a:rPr>
              <a:t>Victoire par Ippon</a:t>
            </a:r>
          </a:p>
        </p:txBody>
      </p:sp>
      <p:sp>
        <p:nvSpPr>
          <p:cNvPr id="31878" name="Rectangle 134"/>
          <p:cNvSpPr>
            <a:spLocks noChangeArrowheads="1"/>
          </p:cNvSpPr>
          <p:nvPr/>
        </p:nvSpPr>
        <p:spPr bwMode="auto">
          <a:xfrm>
            <a:off x="5543550" y="2987675"/>
            <a:ext cx="931863" cy="2541588"/>
          </a:xfrm>
          <a:prstGeom prst="rect">
            <a:avLst/>
          </a:prstGeom>
          <a:noFill/>
          <a:ln w="889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3375" name="Oval 190"/>
          <p:cNvSpPr>
            <a:spLocks noChangeAspect="1" noChangeArrowheads="1"/>
          </p:cNvSpPr>
          <p:nvPr/>
        </p:nvSpPr>
        <p:spPr bwMode="auto">
          <a:xfrm>
            <a:off x="1022350" y="1700213"/>
            <a:ext cx="503238" cy="447675"/>
          </a:xfrm>
          <a:prstGeom prst="ellips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graphicFrame>
        <p:nvGraphicFramePr>
          <p:cNvPr id="7" name="Group 1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620562"/>
              </p:ext>
            </p:extLst>
          </p:nvPr>
        </p:nvGraphicFramePr>
        <p:xfrm>
          <a:off x="2307431" y="1093481"/>
          <a:ext cx="4384675" cy="1158876"/>
        </p:xfrm>
        <a:graphic>
          <a:graphicData uri="http://schemas.openxmlformats.org/drawingml/2006/table">
            <a:tbl>
              <a:tblPr/>
              <a:tblGrid>
                <a:gridCol w="73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18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248" name="Group 120"/>
          <p:cNvGraphicFramePr>
            <a:graphicFrameLocks noGrp="1"/>
          </p:cNvGraphicFramePr>
          <p:nvPr/>
        </p:nvGraphicFramePr>
        <p:xfrm>
          <a:off x="2339975" y="3024188"/>
          <a:ext cx="4103688" cy="2468580"/>
        </p:xfrm>
        <a:graphic>
          <a:graphicData uri="http://schemas.openxmlformats.org/drawingml/2006/table">
            <a:tbl>
              <a:tblPr/>
              <a:tblGrid>
                <a:gridCol w="2392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Waza-Ari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Ippon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grades inférieurs et plus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grade inférieur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Grades identiques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grade supérieur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grades supérieurs et plus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421" name="Rectangle 71"/>
          <p:cNvSpPr>
            <a:spLocks noChangeArrowheads="1"/>
          </p:cNvSpPr>
          <p:nvPr/>
        </p:nvSpPr>
        <p:spPr bwMode="auto">
          <a:xfrm>
            <a:off x="179388" y="2420938"/>
            <a:ext cx="3775244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541338" indent="-541338" eaLnBrk="1" hangingPunct="1">
              <a:spcBef>
                <a:spcPct val="20000"/>
              </a:spcBef>
              <a:buFontTx/>
              <a:buChar char="•"/>
            </a:pPr>
            <a:r>
              <a:rPr lang="fr-FR" altLang="fr-FR" sz="2000" dirty="0">
                <a:solidFill>
                  <a:srgbClr val="006699"/>
                </a:solidFill>
                <a:latin typeface="Verdana" panose="020B0604030504040204" pitchFamily="34" charset="0"/>
              </a:rPr>
              <a:t>Victoire par </a:t>
            </a:r>
            <a:r>
              <a:rPr lang="fr-FR" altLang="fr-FR" sz="2000" b="1" dirty="0">
                <a:solidFill>
                  <a:srgbClr val="006699"/>
                </a:solidFill>
                <a:latin typeface="Verdana" panose="020B0604030504040204" pitchFamily="34" charset="0"/>
              </a:rPr>
              <a:t>décision.</a:t>
            </a:r>
            <a:endParaRPr lang="fr-FR" altLang="fr-FR" sz="2000" b="1" dirty="0">
              <a:solidFill>
                <a:srgbClr val="0066FF"/>
              </a:solidFill>
              <a:latin typeface="Verdana" panose="020B0604030504040204" pitchFamily="34" charset="0"/>
            </a:endParaRPr>
          </a:p>
        </p:txBody>
      </p:sp>
      <p:sp>
        <p:nvSpPr>
          <p:cNvPr id="15422" name="Oval 176"/>
          <p:cNvSpPr>
            <a:spLocks noChangeAspect="1" noChangeArrowheads="1"/>
          </p:cNvSpPr>
          <p:nvPr/>
        </p:nvSpPr>
        <p:spPr bwMode="auto">
          <a:xfrm>
            <a:off x="2474913" y="1700213"/>
            <a:ext cx="503237" cy="447675"/>
          </a:xfrm>
          <a:prstGeom prst="ellips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66" name="Rectangle 71"/>
          <p:cNvSpPr>
            <a:spLocks noChangeArrowheads="1"/>
          </p:cNvSpPr>
          <p:nvPr/>
        </p:nvSpPr>
        <p:spPr bwMode="auto">
          <a:xfrm>
            <a:off x="3707904" y="2420938"/>
            <a:ext cx="5256584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fr-FR" altLang="fr-FR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Les </a:t>
            </a:r>
            <a:r>
              <a:rPr lang="fr-FR" altLang="fr-FR" sz="2000" b="1" dirty="0" err="1">
                <a:solidFill>
                  <a:srgbClr val="FF0000"/>
                </a:solidFill>
                <a:latin typeface="Verdana" panose="020B0604030504040204" pitchFamily="34" charset="0"/>
              </a:rPr>
              <a:t>waza</a:t>
            </a:r>
            <a:r>
              <a:rPr lang="fr-FR" altLang="fr-FR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fr-FR" altLang="fr-FR" sz="2000" b="1" dirty="0" err="1">
                <a:solidFill>
                  <a:srgbClr val="FF0000"/>
                </a:solidFill>
                <a:latin typeface="Verdana" panose="020B0604030504040204" pitchFamily="34" charset="0"/>
              </a:rPr>
              <a:t>ari</a:t>
            </a:r>
            <a:r>
              <a:rPr lang="fr-FR" altLang="fr-FR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 techniques s’annulent</a:t>
            </a:r>
          </a:p>
        </p:txBody>
      </p:sp>
      <p:sp>
        <p:nvSpPr>
          <p:cNvPr id="2" name="Croix 1"/>
          <p:cNvSpPr/>
          <p:nvPr/>
        </p:nvSpPr>
        <p:spPr>
          <a:xfrm rot="2658387">
            <a:off x="4430713" y="3327400"/>
            <a:ext cx="2293937" cy="2297113"/>
          </a:xfrm>
          <a:prstGeom prst="plus">
            <a:avLst>
              <a:gd name="adj" fmla="val 4448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" name="Flèche droite 2"/>
          <p:cNvSpPr/>
          <p:nvPr/>
        </p:nvSpPr>
        <p:spPr>
          <a:xfrm>
            <a:off x="6516688" y="3946525"/>
            <a:ext cx="1295400" cy="863600"/>
          </a:xfrm>
          <a:prstGeom prst="rightArrow">
            <a:avLst/>
          </a:prstGeom>
          <a:solidFill>
            <a:srgbClr val="00EA6A"/>
          </a:solidFill>
          <a:ln>
            <a:solidFill>
              <a:srgbClr val="00EA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7885113" y="3716338"/>
            <a:ext cx="7651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8000"/>
              <a:t>0</a:t>
            </a:r>
          </a:p>
        </p:txBody>
      </p:sp>
      <p:graphicFrame>
        <p:nvGraphicFramePr>
          <p:cNvPr id="10" name="Group 1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63003"/>
              </p:ext>
            </p:extLst>
          </p:nvPr>
        </p:nvGraphicFramePr>
        <p:xfrm>
          <a:off x="2307431" y="1093481"/>
          <a:ext cx="4384675" cy="1158876"/>
        </p:xfrm>
        <a:graphic>
          <a:graphicData uri="http://schemas.openxmlformats.org/drawingml/2006/table">
            <a:tbl>
              <a:tblPr/>
              <a:tblGrid>
                <a:gridCol w="73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18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978" name="Group 138"/>
          <p:cNvGraphicFramePr>
            <a:graphicFrameLocks noGrp="1"/>
          </p:cNvGraphicFramePr>
          <p:nvPr/>
        </p:nvGraphicFramePr>
        <p:xfrm>
          <a:off x="2339975" y="3024188"/>
          <a:ext cx="4103688" cy="2468580"/>
        </p:xfrm>
        <a:graphic>
          <a:graphicData uri="http://schemas.openxmlformats.org/drawingml/2006/table">
            <a:tbl>
              <a:tblPr/>
              <a:tblGrid>
                <a:gridCol w="2392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Waza-Ari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Ippon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grades inférieurs et plus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grade inférieur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Grades identiques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grade supérieur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grades supérieurs et plus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469" name="Rectangle 71"/>
          <p:cNvSpPr>
            <a:spLocks noChangeArrowheads="1"/>
          </p:cNvSpPr>
          <p:nvPr/>
        </p:nvSpPr>
        <p:spPr bwMode="auto">
          <a:xfrm>
            <a:off x="179388" y="2420938"/>
            <a:ext cx="86407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fr-FR" altLang="fr-FR" sz="2000" dirty="0">
                <a:solidFill>
                  <a:srgbClr val="006699"/>
                </a:solidFill>
                <a:latin typeface="Verdana" panose="020B0604030504040204" pitchFamily="34" charset="0"/>
              </a:rPr>
              <a:t>Victoire par Waza </a:t>
            </a:r>
            <a:r>
              <a:rPr lang="fr-FR" altLang="fr-FR" sz="2000" dirty="0" err="1">
                <a:solidFill>
                  <a:srgbClr val="006699"/>
                </a:solidFill>
                <a:latin typeface="Verdana" panose="020B0604030504040204" pitchFamily="34" charset="0"/>
              </a:rPr>
              <a:t>ari</a:t>
            </a:r>
            <a:r>
              <a:rPr lang="fr-FR" altLang="fr-FR" sz="2000" dirty="0">
                <a:solidFill>
                  <a:srgbClr val="006699"/>
                </a:solidFill>
                <a:latin typeface="Verdana" panose="020B0604030504040204" pitchFamily="34" charset="0"/>
              </a:rPr>
              <a:t> </a:t>
            </a:r>
            <a:r>
              <a:rPr lang="fr-FR" altLang="fr-FR" sz="2000" dirty="0" err="1">
                <a:solidFill>
                  <a:srgbClr val="006699"/>
                </a:solidFill>
                <a:latin typeface="Verdana" panose="020B0604030504040204" pitchFamily="34" charset="0"/>
              </a:rPr>
              <a:t>awazate</a:t>
            </a:r>
            <a:r>
              <a:rPr lang="fr-FR" altLang="fr-FR" sz="2000" dirty="0">
                <a:solidFill>
                  <a:srgbClr val="006699"/>
                </a:solidFill>
                <a:latin typeface="Verdana" panose="020B0604030504040204" pitchFamily="34" charset="0"/>
              </a:rPr>
              <a:t> ippon</a:t>
            </a:r>
          </a:p>
        </p:txBody>
      </p:sp>
      <p:sp>
        <p:nvSpPr>
          <p:cNvPr id="35974" name="Rectangle 134"/>
          <p:cNvSpPr>
            <a:spLocks noChangeArrowheads="1"/>
          </p:cNvSpPr>
          <p:nvPr/>
        </p:nvSpPr>
        <p:spPr bwMode="auto">
          <a:xfrm>
            <a:off x="5543550" y="2987675"/>
            <a:ext cx="931863" cy="2541588"/>
          </a:xfrm>
          <a:prstGeom prst="rect">
            <a:avLst/>
          </a:prstGeom>
          <a:noFill/>
          <a:ln w="889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8255" name="Oval 191"/>
          <p:cNvSpPr>
            <a:spLocks noChangeAspect="1" noChangeArrowheads="1"/>
          </p:cNvSpPr>
          <p:nvPr/>
        </p:nvSpPr>
        <p:spPr bwMode="auto">
          <a:xfrm>
            <a:off x="1728788" y="1692275"/>
            <a:ext cx="503237" cy="447675"/>
          </a:xfrm>
          <a:prstGeom prst="ellips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graphicFrame>
        <p:nvGraphicFramePr>
          <p:cNvPr id="7" name="Group 1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16341"/>
              </p:ext>
            </p:extLst>
          </p:nvPr>
        </p:nvGraphicFramePr>
        <p:xfrm>
          <a:off x="2307431" y="1093481"/>
          <a:ext cx="4384675" cy="1158876"/>
        </p:xfrm>
        <a:graphic>
          <a:graphicData uri="http://schemas.openxmlformats.org/drawingml/2006/table">
            <a:tbl>
              <a:tblPr/>
              <a:tblGrid>
                <a:gridCol w="73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18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5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74" grpId="0" animBg="1"/>
      <p:bldP spid="82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oup 1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233390"/>
              </p:ext>
            </p:extLst>
          </p:nvPr>
        </p:nvGraphicFramePr>
        <p:xfrm>
          <a:off x="2307431" y="1093481"/>
          <a:ext cx="4384675" cy="1158876"/>
        </p:xfrm>
        <a:graphic>
          <a:graphicData uri="http://schemas.openxmlformats.org/drawingml/2006/table">
            <a:tbl>
              <a:tblPr/>
              <a:tblGrid>
                <a:gridCol w="73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18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I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W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P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.3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2108" name="Group 124"/>
          <p:cNvGraphicFramePr>
            <a:graphicFrameLocks noGrp="1"/>
          </p:cNvGraphicFramePr>
          <p:nvPr/>
        </p:nvGraphicFramePr>
        <p:xfrm>
          <a:off x="2339975" y="3024188"/>
          <a:ext cx="4103688" cy="2468580"/>
        </p:xfrm>
        <a:graphic>
          <a:graphicData uri="http://schemas.openxmlformats.org/drawingml/2006/table">
            <a:tbl>
              <a:tblPr/>
              <a:tblGrid>
                <a:gridCol w="2392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Waza-Ari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Ippon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grades inférieurs et plus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grade inférieur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Grades identiques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grade supérieur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grades supérieurs et plus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517" name="Rectangle 71"/>
          <p:cNvSpPr>
            <a:spLocks noChangeArrowheads="1"/>
          </p:cNvSpPr>
          <p:nvPr/>
        </p:nvSpPr>
        <p:spPr bwMode="auto">
          <a:xfrm>
            <a:off x="179388" y="2420938"/>
            <a:ext cx="3744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fr-FR" altLang="fr-FR" sz="2000">
                <a:solidFill>
                  <a:srgbClr val="006699"/>
                </a:solidFill>
                <a:latin typeface="Verdana" panose="020B0604030504040204" pitchFamily="34" charset="0"/>
              </a:rPr>
              <a:t>Victoire par Ippon. </a:t>
            </a:r>
            <a:endParaRPr lang="fr-FR" altLang="fr-FR" sz="2000" b="1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68" name="Rectangle 120"/>
          <p:cNvSpPr>
            <a:spLocks noChangeArrowheads="1"/>
          </p:cNvSpPr>
          <p:nvPr/>
        </p:nvSpPr>
        <p:spPr bwMode="auto">
          <a:xfrm>
            <a:off x="2339975" y="5543550"/>
            <a:ext cx="4103688" cy="6207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533400" indent="-533400" algn="ctr" eaLnBrk="1" hangingPunct="1">
              <a:spcBef>
                <a:spcPct val="20000"/>
              </a:spcBef>
              <a:defRPr/>
            </a:pPr>
            <a:r>
              <a:rPr lang="fr-FR" sz="1600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</a:t>
            </a:r>
            <a:r>
              <a:rPr lang="fr-FR" sz="1600" dirty="0">
                <a:solidFill>
                  <a:srgbClr val="FF6600"/>
                </a:solidFill>
                <a:latin typeface="Verdana" pitchFamily="34" charset="0"/>
              </a:rPr>
              <a:t>es pénalités ne sont pas prises en</a:t>
            </a:r>
          </a:p>
          <a:p>
            <a:pPr marL="533400" indent="-533400" algn="ctr" eaLnBrk="1" hangingPunct="1">
              <a:spcBef>
                <a:spcPct val="20000"/>
              </a:spcBef>
              <a:defRPr/>
            </a:pPr>
            <a:r>
              <a:rPr lang="fr-FR" sz="1600" dirty="0">
                <a:solidFill>
                  <a:srgbClr val="FF6600"/>
                </a:solidFill>
                <a:latin typeface="Verdana" pitchFamily="34" charset="0"/>
              </a:rPr>
              <a:t>comptes pour l’attribution des points.</a:t>
            </a:r>
          </a:p>
        </p:txBody>
      </p:sp>
      <p:sp>
        <p:nvSpPr>
          <p:cNvPr id="10" name="Oval 120"/>
          <p:cNvSpPr>
            <a:spLocks noChangeAspect="1" noChangeArrowheads="1"/>
          </p:cNvSpPr>
          <p:nvPr/>
        </p:nvSpPr>
        <p:spPr bwMode="auto">
          <a:xfrm>
            <a:off x="2420655" y="1726077"/>
            <a:ext cx="503238" cy="447675"/>
          </a:xfrm>
          <a:prstGeom prst="ellips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3" name="Croix 12"/>
          <p:cNvSpPr/>
          <p:nvPr/>
        </p:nvSpPr>
        <p:spPr>
          <a:xfrm rot="2658387">
            <a:off x="4430713" y="3327400"/>
            <a:ext cx="2293937" cy="2297113"/>
          </a:xfrm>
          <a:prstGeom prst="plus">
            <a:avLst>
              <a:gd name="adj" fmla="val 4448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4" name="Flèche droite 13"/>
          <p:cNvSpPr/>
          <p:nvPr/>
        </p:nvSpPr>
        <p:spPr>
          <a:xfrm>
            <a:off x="6516688" y="3946525"/>
            <a:ext cx="1295400" cy="863600"/>
          </a:xfrm>
          <a:prstGeom prst="rightArrow">
            <a:avLst/>
          </a:prstGeom>
          <a:solidFill>
            <a:srgbClr val="00EA6A"/>
          </a:solidFill>
          <a:ln>
            <a:solidFill>
              <a:srgbClr val="00EA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7885113" y="3716338"/>
            <a:ext cx="7651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8000"/>
              <a:t>0</a:t>
            </a:r>
          </a:p>
        </p:txBody>
      </p:sp>
      <p:sp>
        <p:nvSpPr>
          <p:cNvPr id="16" name="Oval 178"/>
          <p:cNvSpPr>
            <a:spLocks noChangeAspect="1" noChangeArrowheads="1"/>
          </p:cNvSpPr>
          <p:nvPr/>
        </p:nvSpPr>
        <p:spPr bwMode="auto">
          <a:xfrm>
            <a:off x="6052729" y="1726077"/>
            <a:ext cx="503238" cy="447675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0" grpId="0" animBg="1"/>
      <p:bldP spid="13" grpId="0" animBg="1"/>
      <p:bldP spid="14" grpId="0" animBg="1"/>
      <p:bldP spid="15" grpId="0"/>
      <p:bldP spid="16" grpId="0" animBg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</TotalTime>
  <Words>549</Words>
  <Application>Microsoft Office PowerPoint</Application>
  <PresentationFormat>Affichage à l'écran (4:3)</PresentationFormat>
  <Paragraphs>299</Paragraphs>
  <Slides>10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Comic Sans MS</vt:lpstr>
      <vt:lpstr>Times New Roman</vt:lpstr>
      <vt:lpstr>Verdana</vt:lpstr>
      <vt:lpstr>Wingdings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sommaire</dc:title>
  <dc:subject>diaporama de formation des comissaires sportifs judo</dc:subject>
  <dc:creator>JYAV5372</dc:creator>
  <cp:lastModifiedBy>Rémi Vialette</cp:lastModifiedBy>
  <cp:revision>175</cp:revision>
  <dcterms:created xsi:type="dcterms:W3CDTF">2006-09-25T14:34:05Z</dcterms:created>
  <dcterms:modified xsi:type="dcterms:W3CDTF">2023-12-04T23:46:45Z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priétaire">
    <vt:lpwstr>Jean Claude VIALETTE</vt:lpwstr>
  </property>
  <property fmtid="{D5CDD505-2E9C-101B-9397-08002B2CF9AE}" pid="3" name="Destination">
    <vt:lpwstr>Comissaires sportifs Judo</vt:lpwstr>
  </property>
  <property fmtid="{D5CDD505-2E9C-101B-9397-08002B2CF9AE}" pid="4" name="MSIP_Label_07222825-62ea-40f3-96b5-5375c07996e2_Enabled">
    <vt:lpwstr>true</vt:lpwstr>
  </property>
  <property fmtid="{D5CDD505-2E9C-101B-9397-08002B2CF9AE}" pid="5" name="MSIP_Label_07222825-62ea-40f3-96b5-5375c07996e2_SetDate">
    <vt:lpwstr>2023-02-25T20:53:46Z</vt:lpwstr>
  </property>
  <property fmtid="{D5CDD505-2E9C-101B-9397-08002B2CF9AE}" pid="6" name="MSIP_Label_07222825-62ea-40f3-96b5-5375c07996e2_Method">
    <vt:lpwstr>Privileged</vt:lpwstr>
  </property>
  <property fmtid="{D5CDD505-2E9C-101B-9397-08002B2CF9AE}" pid="7" name="MSIP_Label_07222825-62ea-40f3-96b5-5375c07996e2_Name">
    <vt:lpwstr>unrestricted_parent.2</vt:lpwstr>
  </property>
  <property fmtid="{D5CDD505-2E9C-101B-9397-08002B2CF9AE}" pid="8" name="MSIP_Label_07222825-62ea-40f3-96b5-5375c07996e2_SiteId">
    <vt:lpwstr>90c7a20a-f34b-40bf-bc48-b9253b6f5d20</vt:lpwstr>
  </property>
  <property fmtid="{D5CDD505-2E9C-101B-9397-08002B2CF9AE}" pid="9" name="MSIP_Label_07222825-62ea-40f3-96b5-5375c07996e2_ActionId">
    <vt:lpwstr>f5e5d1ad-d2dc-4577-8a1a-9037cea117e0</vt:lpwstr>
  </property>
  <property fmtid="{D5CDD505-2E9C-101B-9397-08002B2CF9AE}" pid="10" name="MSIP_Label_07222825-62ea-40f3-96b5-5375c07996e2_ContentBits">
    <vt:lpwstr>0</vt:lpwstr>
  </property>
</Properties>
</file>