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91" r:id="rId2"/>
    <p:sldId id="315" r:id="rId3"/>
    <p:sldId id="317" r:id="rId4"/>
    <p:sldId id="318" r:id="rId5"/>
    <p:sldId id="320" r:id="rId6"/>
    <p:sldId id="319" r:id="rId7"/>
    <p:sldId id="321" r:id="rId8"/>
    <p:sldId id="325" r:id="rId9"/>
    <p:sldId id="322" r:id="rId10"/>
    <p:sldId id="307" r:id="rId11"/>
    <p:sldId id="312" r:id="rId12"/>
    <p:sldId id="314" r:id="rId13"/>
    <p:sldId id="313" r:id="rId14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 Black" panose="020B0A040201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 Black" panose="020B0A040201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 Black" panose="020B0A040201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 Black" panose="020B0A040201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 Black" panose="020B0A04020102020204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 Black" panose="020B0A04020102020204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 Black" panose="020B0A04020102020204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 Black" panose="020B0A04020102020204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 Black" panose="020B0A040201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6600"/>
    <a:srgbClr val="009999"/>
    <a:srgbClr val="006699"/>
    <a:srgbClr val="333399"/>
    <a:srgbClr val="0000CC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54" autoAdjust="0"/>
    <p:restoredTop sz="94344" autoAdjust="0"/>
  </p:normalViewPr>
  <p:slideViewPr>
    <p:cSldViewPr>
      <p:cViewPr varScale="1">
        <p:scale>
          <a:sx n="112" d="100"/>
          <a:sy n="112" d="100"/>
        </p:scale>
        <p:origin x="220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0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449F369-8213-4A58-AE8E-3695BDD8947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834169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37186EE-CB2D-4D37-A0E3-5111C859A5C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92678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fld id="{B1E7619A-48DB-4FD4-9380-40A69CF7332A}" type="slidenum">
              <a:rPr lang="fr-FR" altLang="fr-FR" sz="1200" smtClean="0">
                <a:latin typeface="Arial" panose="020B0604020202020204" pitchFamily="34" charset="0"/>
              </a:rPr>
              <a:pPr/>
              <a:t>1</a:t>
            </a:fld>
            <a:endParaRPr lang="fr-FR" altLang="fr-FR" sz="1200">
              <a:latin typeface="Arial" panose="020B0604020202020204" pitchFamily="34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022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fld id="{C1DC1318-4F4A-458B-A08A-E8D82A9A2DF2}" type="slidenum">
              <a:rPr lang="fr-FR" altLang="fr-FR" sz="1200" smtClean="0">
                <a:solidFill>
                  <a:srgbClr val="000000"/>
                </a:solidFill>
                <a:latin typeface="Arial" panose="020B0604020202020204" pitchFamily="34" charset="0"/>
              </a:rPr>
              <a:pPr/>
              <a:t>2</a:t>
            </a:fld>
            <a:endParaRPr lang="fr-FR" altLang="fr-FR" sz="12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1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854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fld id="{33286B23-E3C7-43B4-9E9B-5EE13B462786}" type="slidenum">
              <a:rPr lang="fr-FR" altLang="fr-FR" sz="1200" smtClean="0">
                <a:solidFill>
                  <a:srgbClr val="000000"/>
                </a:solidFill>
                <a:latin typeface="Arial" panose="020B0604020202020204" pitchFamily="34" charset="0"/>
              </a:rPr>
              <a:pPr/>
              <a:t>3</a:t>
            </a:fld>
            <a:endParaRPr lang="fr-FR" altLang="fr-FR" sz="12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2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880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fld id="{0AC0D1CA-82D1-40E7-AE5F-EC193083E69F}" type="slidenum">
              <a:rPr lang="fr-FR" altLang="fr-FR" sz="1200" smtClean="0">
                <a:solidFill>
                  <a:srgbClr val="000000"/>
                </a:solidFill>
                <a:latin typeface="Arial" panose="020B0604020202020204" pitchFamily="34" charset="0"/>
              </a:rPr>
              <a:pPr/>
              <a:t>4</a:t>
            </a:fld>
            <a:endParaRPr lang="fr-FR" altLang="fr-FR" sz="12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2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0895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fld id="{39CDDCFB-07EB-45DD-B5C6-09E90DAF8B46}" type="slidenum">
              <a:rPr lang="fr-FR" altLang="fr-FR" sz="1200" smtClean="0">
                <a:solidFill>
                  <a:srgbClr val="000000"/>
                </a:solidFill>
                <a:latin typeface="Arial" panose="020B0604020202020204" pitchFamily="34" charset="0"/>
              </a:rPr>
              <a:pPr/>
              <a:t>6</a:t>
            </a:fld>
            <a:endParaRPr lang="fr-FR" altLang="fr-FR" sz="12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878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973C83F-5F1A-4086-9EEA-13265E2EEF4A}" type="slidenum">
              <a:rPr lang="fr-FR" altLang="fr-FR" smtClean="0"/>
              <a:pPr>
                <a:spcBef>
                  <a:spcPct val="0"/>
                </a:spcBef>
              </a:pPr>
              <a:t>9</a:t>
            </a:fld>
            <a:endParaRPr lang="fr-FR" altLang="fr-FR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261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fld id="{C1AB3820-8DDA-4F30-ACB2-984FA8E7AB0F}" type="slidenum">
              <a:rPr lang="fr-FR" altLang="fr-FR" sz="1200" smtClean="0">
                <a:latin typeface="Arial" panose="020B0604020202020204" pitchFamily="34" charset="0"/>
              </a:rPr>
              <a:pPr/>
              <a:t>10</a:t>
            </a:fld>
            <a:endParaRPr lang="fr-FR" altLang="fr-FR" sz="1200">
              <a:latin typeface="Arial" panose="020B0604020202020204" pitchFamily="34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3990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fld id="{DE81E898-56B8-47AE-9212-1FFABBC37662}" type="slidenum">
              <a:rPr lang="fr-FR" altLang="fr-FR" sz="1200" smtClean="0">
                <a:latin typeface="Arial" panose="020B0604020202020204" pitchFamily="34" charset="0"/>
              </a:rPr>
              <a:pPr/>
              <a:t>11</a:t>
            </a:fld>
            <a:endParaRPr lang="fr-FR" altLang="fr-FR" sz="1200">
              <a:latin typeface="Arial" panose="020B0604020202020204" pitchFamily="34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885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5622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CF58AB3-126E-CFCB-5F69-C509FEFA1B47}"/>
              </a:ext>
            </a:extLst>
          </p:cNvPr>
          <p:cNvSpPr/>
          <p:nvPr userDrawn="1"/>
        </p:nvSpPr>
        <p:spPr>
          <a:xfrm>
            <a:off x="-7061" y="-27384"/>
            <a:ext cx="9144000" cy="983536"/>
          </a:xfrm>
          <a:prstGeom prst="rect">
            <a:avLst/>
          </a:prstGeom>
          <a:gradFill>
            <a:gsLst>
              <a:gs pos="0">
                <a:srgbClr val="0A0096"/>
              </a:gs>
              <a:gs pos="100000">
                <a:schemeClr val="tx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D1F857E0-82EE-7CC2-8367-3115FF2314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686050" y="6551613"/>
            <a:ext cx="3895725" cy="198437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fr-FR" sz="1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Formation des commissaires sportifs départementaux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F0AF0A10-CC35-EA74-1CCA-4DE1A614C58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804025" y="6542088"/>
            <a:ext cx="1905000" cy="268287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988962F-03B9-40D3-81A2-E4C1E5F071EC}" type="slidenum">
              <a:rPr lang="fr-FR" altLang="fr-FR" sz="1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pPr algn="r" eaLnBrk="1" hangingPunct="1">
                <a:defRPr/>
              </a:pPr>
              <a:t>‹N°›</a:t>
            </a:fld>
            <a:endParaRPr lang="fr-FR" altLang="fr-FR" sz="10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738F1CA-3B0C-7B6B-1BCD-35B81D4FF92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24163" y="438150"/>
            <a:ext cx="3616325" cy="277813"/>
          </a:xfrm>
          <a:prstGeom prst="rect">
            <a:avLst/>
          </a:prstGeom>
          <a:noFill/>
          <a:ln>
            <a:noFill/>
          </a:ln>
          <a:effectLst/>
        </p:spPr>
        <p:txBody>
          <a:bodyPr tIns="0" bIns="0">
            <a:spAutoFit/>
          </a:bodyPr>
          <a:lstStyle/>
          <a:p>
            <a:pPr marL="457200" indent="-457200" algn="ctr" eaLnBrk="1" hangingPunct="1">
              <a:defRPr/>
            </a:pPr>
            <a:r>
              <a:rPr lang="fr-FR" dirty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Saison 2023 – 2024</a:t>
            </a:r>
          </a:p>
        </p:txBody>
      </p:sp>
      <p:grpSp>
        <p:nvGrpSpPr>
          <p:cNvPr id="7" name="Graphique 5">
            <a:extLst>
              <a:ext uri="{FF2B5EF4-FFF2-40B4-BE49-F238E27FC236}">
                <a16:creationId xmlns:a16="http://schemas.microsoft.com/office/drawing/2014/main" id="{EE5ECDA8-091A-17DA-A1AD-6B3180A9AA27}"/>
              </a:ext>
            </a:extLst>
          </p:cNvPr>
          <p:cNvGrpSpPr/>
          <p:nvPr userDrawn="1"/>
        </p:nvGrpSpPr>
        <p:grpSpPr>
          <a:xfrm>
            <a:off x="320799" y="283894"/>
            <a:ext cx="804625" cy="413356"/>
            <a:chOff x="7443242" y="1620581"/>
            <a:chExt cx="1782855" cy="686921"/>
          </a:xfrm>
          <a:solidFill>
            <a:schemeClr val="bg1"/>
          </a:solidFill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7EBEC79A-EDD2-DD0A-56D3-5E9468E6DAFA}"/>
                </a:ext>
              </a:extLst>
            </p:cNvPr>
            <p:cNvSpPr/>
            <p:nvPr/>
          </p:nvSpPr>
          <p:spPr>
            <a:xfrm>
              <a:off x="7937926" y="1718009"/>
              <a:ext cx="164565" cy="218969"/>
            </a:xfrm>
            <a:custGeom>
              <a:avLst/>
              <a:gdLst>
                <a:gd name="connsiteX0" fmla="*/ 61043 w 164565"/>
                <a:gd name="connsiteY0" fmla="*/ 148511 h 218969"/>
                <a:gd name="connsiteX1" fmla="*/ 153907 w 164565"/>
                <a:gd name="connsiteY1" fmla="*/ 148511 h 218969"/>
                <a:gd name="connsiteX2" fmla="*/ 153907 w 164565"/>
                <a:gd name="connsiteY2" fmla="*/ 93663 h 218969"/>
                <a:gd name="connsiteX3" fmla="*/ 61043 w 164565"/>
                <a:gd name="connsiteY3" fmla="*/ 93663 h 218969"/>
                <a:gd name="connsiteX4" fmla="*/ 61043 w 164565"/>
                <a:gd name="connsiteY4" fmla="*/ 57513 h 218969"/>
                <a:gd name="connsiteX5" fmla="*/ 164566 w 164565"/>
                <a:gd name="connsiteY5" fmla="*/ 57513 h 218969"/>
                <a:gd name="connsiteX6" fmla="*/ 164566 w 164565"/>
                <a:gd name="connsiteY6" fmla="*/ 0 h 218969"/>
                <a:gd name="connsiteX7" fmla="*/ 0 w 164565"/>
                <a:gd name="connsiteY7" fmla="*/ 0 h 218969"/>
                <a:gd name="connsiteX8" fmla="*/ 0 w 164565"/>
                <a:gd name="connsiteY8" fmla="*/ 218970 h 218969"/>
                <a:gd name="connsiteX9" fmla="*/ 61043 w 164565"/>
                <a:gd name="connsiteY9" fmla="*/ 218970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4565" h="218969">
                  <a:moveTo>
                    <a:pt x="61043" y="148511"/>
                  </a:moveTo>
                  <a:lnTo>
                    <a:pt x="153907" y="148511"/>
                  </a:lnTo>
                  <a:lnTo>
                    <a:pt x="153907" y="93663"/>
                  </a:lnTo>
                  <a:lnTo>
                    <a:pt x="61043" y="93663"/>
                  </a:lnTo>
                  <a:lnTo>
                    <a:pt x="61043" y="57513"/>
                  </a:lnTo>
                  <a:lnTo>
                    <a:pt x="164566" y="57513"/>
                  </a:lnTo>
                  <a:lnTo>
                    <a:pt x="164566" y="0"/>
                  </a:lnTo>
                  <a:lnTo>
                    <a:pt x="0" y="0"/>
                  </a:lnTo>
                  <a:lnTo>
                    <a:pt x="0" y="218970"/>
                  </a:lnTo>
                  <a:lnTo>
                    <a:pt x="61043" y="218970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A337B783-82C7-94DA-9EA0-14023558CE05}"/>
                </a:ext>
              </a:extLst>
            </p:cNvPr>
            <p:cNvSpPr/>
            <p:nvPr/>
          </p:nvSpPr>
          <p:spPr>
            <a:xfrm>
              <a:off x="9061531" y="1718009"/>
              <a:ext cx="164565" cy="218969"/>
            </a:xfrm>
            <a:custGeom>
              <a:avLst/>
              <a:gdLst>
                <a:gd name="connsiteX0" fmla="*/ 164566 w 164565"/>
                <a:gd name="connsiteY0" fmla="*/ 55514 h 218969"/>
                <a:gd name="connsiteX1" fmla="*/ 164566 w 164565"/>
                <a:gd name="connsiteY1" fmla="*/ 0 h 218969"/>
                <a:gd name="connsiteX2" fmla="*/ 0 w 164565"/>
                <a:gd name="connsiteY2" fmla="*/ 0 h 218969"/>
                <a:gd name="connsiteX3" fmla="*/ 0 w 164565"/>
                <a:gd name="connsiteY3" fmla="*/ 218970 h 218969"/>
                <a:gd name="connsiteX4" fmla="*/ 164566 w 164565"/>
                <a:gd name="connsiteY4" fmla="*/ 218970 h 218969"/>
                <a:gd name="connsiteX5" fmla="*/ 164566 w 164565"/>
                <a:gd name="connsiteY5" fmla="*/ 163789 h 218969"/>
                <a:gd name="connsiteX6" fmla="*/ 61065 w 164565"/>
                <a:gd name="connsiteY6" fmla="*/ 164011 h 218969"/>
                <a:gd name="connsiteX7" fmla="*/ 61065 w 164565"/>
                <a:gd name="connsiteY7" fmla="*/ 135410 h 218969"/>
                <a:gd name="connsiteX8" fmla="*/ 142094 w 164565"/>
                <a:gd name="connsiteY8" fmla="*/ 135410 h 218969"/>
                <a:gd name="connsiteX9" fmla="*/ 142094 w 164565"/>
                <a:gd name="connsiteY9" fmla="*/ 83449 h 218969"/>
                <a:gd name="connsiteX10" fmla="*/ 61065 w 164565"/>
                <a:gd name="connsiteY10" fmla="*/ 83449 h 218969"/>
                <a:gd name="connsiteX11" fmla="*/ 61065 w 164565"/>
                <a:gd name="connsiteY11" fmla="*/ 55514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4565" h="218969">
                  <a:moveTo>
                    <a:pt x="164566" y="55514"/>
                  </a:moveTo>
                  <a:lnTo>
                    <a:pt x="164566" y="0"/>
                  </a:lnTo>
                  <a:lnTo>
                    <a:pt x="0" y="0"/>
                  </a:lnTo>
                  <a:lnTo>
                    <a:pt x="0" y="218970"/>
                  </a:lnTo>
                  <a:lnTo>
                    <a:pt x="164566" y="218970"/>
                  </a:lnTo>
                  <a:lnTo>
                    <a:pt x="164566" y="163789"/>
                  </a:lnTo>
                  <a:lnTo>
                    <a:pt x="61065" y="164011"/>
                  </a:lnTo>
                  <a:lnTo>
                    <a:pt x="61065" y="135410"/>
                  </a:lnTo>
                  <a:lnTo>
                    <a:pt x="142094" y="135410"/>
                  </a:lnTo>
                  <a:lnTo>
                    <a:pt x="142094" y="83449"/>
                  </a:lnTo>
                  <a:lnTo>
                    <a:pt x="61065" y="83449"/>
                  </a:lnTo>
                  <a:lnTo>
                    <a:pt x="61065" y="55514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7317C2EC-B3DE-BAF6-2E0E-9E8F42746007}"/>
                </a:ext>
              </a:extLst>
            </p:cNvPr>
            <p:cNvSpPr/>
            <p:nvPr/>
          </p:nvSpPr>
          <p:spPr>
            <a:xfrm>
              <a:off x="8587175" y="1718032"/>
              <a:ext cx="208066" cy="218947"/>
            </a:xfrm>
            <a:custGeom>
              <a:avLst/>
              <a:gdLst>
                <a:gd name="connsiteX0" fmla="*/ 61287 w 208066"/>
                <a:gd name="connsiteY0" fmla="*/ 97971 h 218947"/>
                <a:gd name="connsiteX1" fmla="*/ 146824 w 208066"/>
                <a:gd name="connsiteY1" fmla="*/ 218948 h 218947"/>
                <a:gd name="connsiteX2" fmla="*/ 208067 w 208066"/>
                <a:gd name="connsiteY2" fmla="*/ 218948 h 218947"/>
                <a:gd name="connsiteX3" fmla="*/ 208067 w 208066"/>
                <a:gd name="connsiteY3" fmla="*/ 0 h 218947"/>
                <a:gd name="connsiteX4" fmla="*/ 146779 w 208066"/>
                <a:gd name="connsiteY4" fmla="*/ 0 h 218947"/>
                <a:gd name="connsiteX5" fmla="*/ 146779 w 208066"/>
                <a:gd name="connsiteY5" fmla="*/ 121665 h 218947"/>
                <a:gd name="connsiteX6" fmla="*/ 60777 w 208066"/>
                <a:gd name="connsiteY6" fmla="*/ 0 h 218947"/>
                <a:gd name="connsiteX7" fmla="*/ 0 w 208066"/>
                <a:gd name="connsiteY7" fmla="*/ 0 h 218947"/>
                <a:gd name="connsiteX8" fmla="*/ 0 w 208066"/>
                <a:gd name="connsiteY8" fmla="*/ 218948 h 218947"/>
                <a:gd name="connsiteX9" fmla="*/ 61287 w 208066"/>
                <a:gd name="connsiteY9" fmla="*/ 218948 h 218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066" h="218947">
                  <a:moveTo>
                    <a:pt x="61287" y="97971"/>
                  </a:moveTo>
                  <a:lnTo>
                    <a:pt x="146824" y="218948"/>
                  </a:lnTo>
                  <a:lnTo>
                    <a:pt x="208067" y="218948"/>
                  </a:lnTo>
                  <a:lnTo>
                    <a:pt x="208067" y="0"/>
                  </a:lnTo>
                  <a:lnTo>
                    <a:pt x="146779" y="0"/>
                  </a:lnTo>
                  <a:lnTo>
                    <a:pt x="146779" y="121665"/>
                  </a:lnTo>
                  <a:lnTo>
                    <a:pt x="60777" y="0"/>
                  </a:lnTo>
                  <a:lnTo>
                    <a:pt x="0" y="0"/>
                  </a:lnTo>
                  <a:lnTo>
                    <a:pt x="0" y="218948"/>
                  </a:lnTo>
                  <a:lnTo>
                    <a:pt x="61287" y="218948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FE245CB9-AD38-AFB0-BDC8-7781BFBBC595}"/>
                </a:ext>
              </a:extLst>
            </p:cNvPr>
            <p:cNvSpPr/>
            <p:nvPr/>
          </p:nvSpPr>
          <p:spPr>
            <a:xfrm>
              <a:off x="8368249" y="2003907"/>
              <a:ext cx="209310" cy="218969"/>
            </a:xfrm>
            <a:custGeom>
              <a:avLst/>
              <a:gdLst>
                <a:gd name="connsiteX0" fmla="*/ 104011 w 209310"/>
                <a:gd name="connsiteY0" fmla="*/ 0 h 218969"/>
                <a:gd name="connsiteX1" fmla="*/ 0 w 209310"/>
                <a:gd name="connsiteY1" fmla="*/ 0 h 218969"/>
                <a:gd name="connsiteX2" fmla="*/ 0 w 209310"/>
                <a:gd name="connsiteY2" fmla="*/ 218970 h 218969"/>
                <a:gd name="connsiteX3" fmla="*/ 104011 w 209310"/>
                <a:gd name="connsiteY3" fmla="*/ 218970 h 218969"/>
                <a:gd name="connsiteX4" fmla="*/ 209310 w 209310"/>
                <a:gd name="connsiteY4" fmla="*/ 109740 h 218969"/>
                <a:gd name="connsiteX5" fmla="*/ 104011 w 209310"/>
                <a:gd name="connsiteY5" fmla="*/ 0 h 218969"/>
                <a:gd name="connsiteX6" fmla="*/ 100658 w 209310"/>
                <a:gd name="connsiteY6" fmla="*/ 163811 h 218969"/>
                <a:gd name="connsiteX7" fmla="*/ 61065 w 209310"/>
                <a:gd name="connsiteY7" fmla="*/ 164011 h 218969"/>
                <a:gd name="connsiteX8" fmla="*/ 61065 w 209310"/>
                <a:gd name="connsiteY8" fmla="*/ 55536 h 218969"/>
                <a:gd name="connsiteX9" fmla="*/ 100658 w 209310"/>
                <a:gd name="connsiteY9" fmla="*/ 55536 h 218969"/>
                <a:gd name="connsiteX10" fmla="*/ 144692 w 209310"/>
                <a:gd name="connsiteY10" fmla="*/ 111228 h 218969"/>
                <a:gd name="connsiteX11" fmla="*/ 100658 w 209310"/>
                <a:gd name="connsiteY11" fmla="*/ 163811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9310" h="218969">
                  <a:moveTo>
                    <a:pt x="104011" y="0"/>
                  </a:moveTo>
                  <a:lnTo>
                    <a:pt x="0" y="0"/>
                  </a:lnTo>
                  <a:lnTo>
                    <a:pt x="0" y="218970"/>
                  </a:lnTo>
                  <a:lnTo>
                    <a:pt x="104011" y="218970"/>
                  </a:lnTo>
                  <a:cubicBezTo>
                    <a:pt x="154729" y="218970"/>
                    <a:pt x="209310" y="184795"/>
                    <a:pt x="209310" y="109740"/>
                  </a:cubicBezTo>
                  <a:cubicBezTo>
                    <a:pt x="209310" y="56891"/>
                    <a:pt x="176357" y="0"/>
                    <a:pt x="104011" y="0"/>
                  </a:cubicBezTo>
                  <a:close/>
                  <a:moveTo>
                    <a:pt x="100658" y="163811"/>
                  </a:moveTo>
                  <a:lnTo>
                    <a:pt x="61065" y="164011"/>
                  </a:lnTo>
                  <a:lnTo>
                    <a:pt x="61065" y="55536"/>
                  </a:lnTo>
                  <a:lnTo>
                    <a:pt x="100658" y="55536"/>
                  </a:lnTo>
                  <a:cubicBezTo>
                    <a:pt x="128238" y="55536"/>
                    <a:pt x="144692" y="76365"/>
                    <a:pt x="144692" y="111228"/>
                  </a:cubicBezTo>
                  <a:cubicBezTo>
                    <a:pt x="144714" y="147534"/>
                    <a:pt x="122597" y="163811"/>
                    <a:pt x="100658" y="163811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2F9B92E3-93E5-4123-7AD2-4A595EA86005}"/>
                </a:ext>
              </a:extLst>
            </p:cNvPr>
            <p:cNvSpPr/>
            <p:nvPr/>
          </p:nvSpPr>
          <p:spPr>
            <a:xfrm>
              <a:off x="8593947" y="2000465"/>
              <a:ext cx="228717" cy="225853"/>
            </a:xfrm>
            <a:custGeom>
              <a:avLst/>
              <a:gdLst>
                <a:gd name="connsiteX0" fmla="*/ 114337 w 228717"/>
                <a:gd name="connsiteY0" fmla="*/ 0 h 225853"/>
                <a:gd name="connsiteX1" fmla="*/ 0 w 228717"/>
                <a:gd name="connsiteY1" fmla="*/ 112916 h 225853"/>
                <a:gd name="connsiteX2" fmla="*/ 114337 w 228717"/>
                <a:gd name="connsiteY2" fmla="*/ 225854 h 225853"/>
                <a:gd name="connsiteX3" fmla="*/ 228718 w 228717"/>
                <a:gd name="connsiteY3" fmla="*/ 112916 h 225853"/>
                <a:gd name="connsiteX4" fmla="*/ 114337 w 228717"/>
                <a:gd name="connsiteY4" fmla="*/ 0 h 225853"/>
                <a:gd name="connsiteX5" fmla="*/ 114337 w 228717"/>
                <a:gd name="connsiteY5" fmla="*/ 167142 h 225853"/>
                <a:gd name="connsiteX6" fmla="*/ 64552 w 228717"/>
                <a:gd name="connsiteY6" fmla="*/ 112916 h 225853"/>
                <a:gd name="connsiteX7" fmla="*/ 114337 w 228717"/>
                <a:gd name="connsiteY7" fmla="*/ 58712 h 225853"/>
                <a:gd name="connsiteX8" fmla="*/ 164144 w 228717"/>
                <a:gd name="connsiteY8" fmla="*/ 112916 h 225853"/>
                <a:gd name="connsiteX9" fmla="*/ 114337 w 228717"/>
                <a:gd name="connsiteY9" fmla="*/ 167142 h 225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8717" h="225853">
                  <a:moveTo>
                    <a:pt x="114337" y="0"/>
                  </a:moveTo>
                  <a:cubicBezTo>
                    <a:pt x="49163" y="0"/>
                    <a:pt x="0" y="48542"/>
                    <a:pt x="0" y="112916"/>
                  </a:cubicBezTo>
                  <a:cubicBezTo>
                    <a:pt x="0" y="178356"/>
                    <a:pt x="48075" y="225854"/>
                    <a:pt x="114337" y="225854"/>
                  </a:cubicBezTo>
                  <a:cubicBezTo>
                    <a:pt x="180621" y="225854"/>
                    <a:pt x="228718" y="178356"/>
                    <a:pt x="228718" y="112916"/>
                  </a:cubicBezTo>
                  <a:cubicBezTo>
                    <a:pt x="228718" y="48542"/>
                    <a:pt x="179532" y="0"/>
                    <a:pt x="114337" y="0"/>
                  </a:cubicBezTo>
                  <a:close/>
                  <a:moveTo>
                    <a:pt x="114337" y="167142"/>
                  </a:moveTo>
                  <a:cubicBezTo>
                    <a:pt x="85492" y="167142"/>
                    <a:pt x="64552" y="144337"/>
                    <a:pt x="64552" y="112916"/>
                  </a:cubicBezTo>
                  <a:cubicBezTo>
                    <a:pt x="64552" y="81517"/>
                    <a:pt x="85492" y="58712"/>
                    <a:pt x="114337" y="58712"/>
                  </a:cubicBezTo>
                  <a:cubicBezTo>
                    <a:pt x="143204" y="58712"/>
                    <a:pt x="164144" y="81517"/>
                    <a:pt x="164144" y="112916"/>
                  </a:cubicBezTo>
                  <a:cubicBezTo>
                    <a:pt x="164166" y="144337"/>
                    <a:pt x="143204" y="167142"/>
                    <a:pt x="114337" y="167142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2389FDEA-C6B3-12C6-3C9E-442D09C31930}"/>
                </a:ext>
              </a:extLst>
            </p:cNvPr>
            <p:cNvSpPr/>
            <p:nvPr/>
          </p:nvSpPr>
          <p:spPr>
            <a:xfrm>
              <a:off x="8131915" y="2003885"/>
              <a:ext cx="206157" cy="222411"/>
            </a:xfrm>
            <a:custGeom>
              <a:avLst/>
              <a:gdLst>
                <a:gd name="connsiteX0" fmla="*/ 144381 w 206157"/>
                <a:gd name="connsiteY0" fmla="*/ 115425 h 222411"/>
                <a:gd name="connsiteX1" fmla="*/ 102612 w 206157"/>
                <a:gd name="connsiteY1" fmla="*/ 164344 h 222411"/>
                <a:gd name="connsiteX2" fmla="*/ 61776 w 206157"/>
                <a:gd name="connsiteY2" fmla="*/ 115425 h 222411"/>
                <a:gd name="connsiteX3" fmla="*/ 61776 w 206157"/>
                <a:gd name="connsiteY3" fmla="*/ 0 h 222411"/>
                <a:gd name="connsiteX4" fmla="*/ 0 w 206157"/>
                <a:gd name="connsiteY4" fmla="*/ 0 h 222411"/>
                <a:gd name="connsiteX5" fmla="*/ 0 w 206157"/>
                <a:gd name="connsiteY5" fmla="*/ 119600 h 222411"/>
                <a:gd name="connsiteX6" fmla="*/ 102834 w 206157"/>
                <a:gd name="connsiteY6" fmla="*/ 222412 h 222411"/>
                <a:gd name="connsiteX7" fmla="*/ 206157 w 206157"/>
                <a:gd name="connsiteY7" fmla="*/ 119600 h 222411"/>
                <a:gd name="connsiteX8" fmla="*/ 206157 w 206157"/>
                <a:gd name="connsiteY8" fmla="*/ 0 h 222411"/>
                <a:gd name="connsiteX9" fmla="*/ 144381 w 206157"/>
                <a:gd name="connsiteY9" fmla="*/ 0 h 222411"/>
                <a:gd name="connsiteX10" fmla="*/ 144381 w 206157"/>
                <a:gd name="connsiteY10" fmla="*/ 115425 h 22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6157" h="222411">
                  <a:moveTo>
                    <a:pt x="144381" y="115425"/>
                  </a:moveTo>
                  <a:cubicBezTo>
                    <a:pt x="144381" y="137742"/>
                    <a:pt x="137142" y="164344"/>
                    <a:pt x="102612" y="164344"/>
                  </a:cubicBezTo>
                  <a:cubicBezTo>
                    <a:pt x="68860" y="164344"/>
                    <a:pt x="61776" y="137742"/>
                    <a:pt x="61776" y="115425"/>
                  </a:cubicBezTo>
                  <a:lnTo>
                    <a:pt x="61776" y="0"/>
                  </a:lnTo>
                  <a:lnTo>
                    <a:pt x="0" y="0"/>
                  </a:lnTo>
                  <a:lnTo>
                    <a:pt x="0" y="119600"/>
                  </a:lnTo>
                  <a:cubicBezTo>
                    <a:pt x="0" y="167031"/>
                    <a:pt x="26935" y="222412"/>
                    <a:pt x="102834" y="222412"/>
                  </a:cubicBezTo>
                  <a:cubicBezTo>
                    <a:pt x="165610" y="222412"/>
                    <a:pt x="206157" y="182064"/>
                    <a:pt x="206157" y="119600"/>
                  </a:cubicBezTo>
                  <a:lnTo>
                    <a:pt x="206157" y="0"/>
                  </a:lnTo>
                  <a:lnTo>
                    <a:pt x="144381" y="0"/>
                  </a:lnTo>
                  <a:lnTo>
                    <a:pt x="144381" y="115425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829CA7DE-DAE3-51E5-C329-6AD0712B4E24}"/>
                </a:ext>
              </a:extLst>
            </p:cNvPr>
            <p:cNvSpPr/>
            <p:nvPr/>
          </p:nvSpPr>
          <p:spPr>
            <a:xfrm>
              <a:off x="8332032" y="1718009"/>
              <a:ext cx="240509" cy="218969"/>
            </a:xfrm>
            <a:custGeom>
              <a:avLst/>
              <a:gdLst>
                <a:gd name="connsiteX0" fmla="*/ 76743 w 240509"/>
                <a:gd name="connsiteY0" fmla="*/ 187571 h 218969"/>
                <a:gd name="connsiteX1" fmla="*/ 163633 w 240509"/>
                <a:gd name="connsiteY1" fmla="*/ 187571 h 218969"/>
                <a:gd name="connsiteX2" fmla="*/ 173493 w 240509"/>
                <a:gd name="connsiteY2" fmla="*/ 218970 h 218969"/>
                <a:gd name="connsiteX3" fmla="*/ 240509 w 240509"/>
                <a:gd name="connsiteY3" fmla="*/ 218970 h 218969"/>
                <a:gd name="connsiteX4" fmla="*/ 158659 w 240509"/>
                <a:gd name="connsiteY4" fmla="*/ 0 h 218969"/>
                <a:gd name="connsiteX5" fmla="*/ 81206 w 240509"/>
                <a:gd name="connsiteY5" fmla="*/ 0 h 218969"/>
                <a:gd name="connsiteX6" fmla="*/ 0 w 240509"/>
                <a:gd name="connsiteY6" fmla="*/ 218948 h 218969"/>
                <a:gd name="connsiteX7" fmla="*/ 67017 w 240509"/>
                <a:gd name="connsiteY7" fmla="*/ 218970 h 218969"/>
                <a:gd name="connsiteX8" fmla="*/ 76743 w 240509"/>
                <a:gd name="connsiteY8" fmla="*/ 187571 h 218969"/>
                <a:gd name="connsiteX9" fmla="*/ 125018 w 240509"/>
                <a:gd name="connsiteY9" fmla="*/ 64485 h 218969"/>
                <a:gd name="connsiteX10" fmla="*/ 147268 w 240509"/>
                <a:gd name="connsiteY10" fmla="*/ 135388 h 218969"/>
                <a:gd name="connsiteX11" fmla="*/ 92931 w 240509"/>
                <a:gd name="connsiteY11" fmla="*/ 135388 h 218969"/>
                <a:gd name="connsiteX12" fmla="*/ 114892 w 240509"/>
                <a:gd name="connsiteY12" fmla="*/ 64485 h 218969"/>
                <a:gd name="connsiteX13" fmla="*/ 125018 w 240509"/>
                <a:gd name="connsiteY13" fmla="*/ 64485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0509" h="218969">
                  <a:moveTo>
                    <a:pt x="76743" y="187571"/>
                  </a:moveTo>
                  <a:lnTo>
                    <a:pt x="163633" y="187571"/>
                  </a:lnTo>
                  <a:lnTo>
                    <a:pt x="173493" y="218970"/>
                  </a:lnTo>
                  <a:lnTo>
                    <a:pt x="240509" y="218970"/>
                  </a:lnTo>
                  <a:lnTo>
                    <a:pt x="158659" y="0"/>
                  </a:lnTo>
                  <a:lnTo>
                    <a:pt x="81206" y="0"/>
                  </a:lnTo>
                  <a:lnTo>
                    <a:pt x="0" y="218948"/>
                  </a:lnTo>
                  <a:lnTo>
                    <a:pt x="67017" y="218970"/>
                  </a:lnTo>
                  <a:lnTo>
                    <a:pt x="76743" y="187571"/>
                  </a:lnTo>
                  <a:close/>
                  <a:moveTo>
                    <a:pt x="125018" y="64485"/>
                  </a:moveTo>
                  <a:lnTo>
                    <a:pt x="147268" y="135388"/>
                  </a:lnTo>
                  <a:lnTo>
                    <a:pt x="92931" y="135388"/>
                  </a:lnTo>
                  <a:lnTo>
                    <a:pt x="114892" y="64485"/>
                  </a:lnTo>
                  <a:lnTo>
                    <a:pt x="125018" y="64485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orme libre : forme 20">
              <a:extLst>
                <a:ext uri="{FF2B5EF4-FFF2-40B4-BE49-F238E27FC236}">
                  <a16:creationId xmlns:a16="http://schemas.microsoft.com/office/drawing/2014/main" id="{9B9468C7-987B-9DA0-2CA4-59F80C82B744}"/>
                </a:ext>
              </a:extLst>
            </p:cNvPr>
            <p:cNvSpPr/>
            <p:nvPr/>
          </p:nvSpPr>
          <p:spPr>
            <a:xfrm>
              <a:off x="8131915" y="1717987"/>
              <a:ext cx="190657" cy="218992"/>
            </a:xfrm>
            <a:custGeom>
              <a:avLst/>
              <a:gdLst>
                <a:gd name="connsiteX0" fmla="*/ 61088 w 190657"/>
                <a:gd name="connsiteY0" fmla="*/ 155329 h 218992"/>
                <a:gd name="connsiteX1" fmla="*/ 69881 w 190657"/>
                <a:gd name="connsiteY1" fmla="*/ 155329 h 218992"/>
                <a:gd name="connsiteX2" fmla="*/ 190658 w 190657"/>
                <a:gd name="connsiteY2" fmla="*/ 218992 h 218992"/>
                <a:gd name="connsiteX3" fmla="*/ 190658 w 190657"/>
                <a:gd name="connsiteY3" fmla="*/ 165654 h 218992"/>
                <a:gd name="connsiteX4" fmla="*/ 127327 w 190657"/>
                <a:gd name="connsiteY4" fmla="*/ 149377 h 218992"/>
                <a:gd name="connsiteX5" fmla="*/ 180288 w 190657"/>
                <a:gd name="connsiteY5" fmla="*/ 76165 h 218992"/>
                <a:gd name="connsiteX6" fmla="*/ 97372 w 190657"/>
                <a:gd name="connsiteY6" fmla="*/ 0 h 218992"/>
                <a:gd name="connsiteX7" fmla="*/ 0 w 190657"/>
                <a:gd name="connsiteY7" fmla="*/ 0 h 218992"/>
                <a:gd name="connsiteX8" fmla="*/ 0 w 190657"/>
                <a:gd name="connsiteY8" fmla="*/ 218970 h 218992"/>
                <a:gd name="connsiteX9" fmla="*/ 61088 w 190657"/>
                <a:gd name="connsiteY9" fmla="*/ 218970 h 218992"/>
                <a:gd name="connsiteX10" fmla="*/ 61088 w 190657"/>
                <a:gd name="connsiteY10" fmla="*/ 155329 h 218992"/>
                <a:gd name="connsiteX11" fmla="*/ 61088 w 190657"/>
                <a:gd name="connsiteY11" fmla="*/ 51140 h 218992"/>
                <a:gd name="connsiteX12" fmla="*/ 86047 w 190657"/>
                <a:gd name="connsiteY12" fmla="*/ 51140 h 218992"/>
                <a:gd name="connsiteX13" fmla="*/ 117890 w 190657"/>
                <a:gd name="connsiteY13" fmla="*/ 77631 h 218992"/>
                <a:gd name="connsiteX14" fmla="*/ 86047 w 190657"/>
                <a:gd name="connsiteY14" fmla="*/ 104122 h 218992"/>
                <a:gd name="connsiteX15" fmla="*/ 61088 w 190657"/>
                <a:gd name="connsiteY15" fmla="*/ 104122 h 218992"/>
                <a:gd name="connsiteX16" fmla="*/ 61088 w 190657"/>
                <a:gd name="connsiteY16" fmla="*/ 51140 h 218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0657" h="218992">
                  <a:moveTo>
                    <a:pt x="61088" y="155329"/>
                  </a:moveTo>
                  <a:lnTo>
                    <a:pt x="69881" y="155329"/>
                  </a:lnTo>
                  <a:cubicBezTo>
                    <a:pt x="87201" y="195343"/>
                    <a:pt x="129392" y="218992"/>
                    <a:pt x="190658" y="218992"/>
                  </a:cubicBezTo>
                  <a:lnTo>
                    <a:pt x="190658" y="165654"/>
                  </a:lnTo>
                  <a:cubicBezTo>
                    <a:pt x="164366" y="165654"/>
                    <a:pt x="140961" y="161435"/>
                    <a:pt x="127327" y="149377"/>
                  </a:cubicBezTo>
                  <a:cubicBezTo>
                    <a:pt x="161102" y="138430"/>
                    <a:pt x="180288" y="112738"/>
                    <a:pt x="180288" y="76165"/>
                  </a:cubicBezTo>
                  <a:cubicBezTo>
                    <a:pt x="180288" y="29556"/>
                    <a:pt x="146202" y="0"/>
                    <a:pt x="97372" y="0"/>
                  </a:cubicBezTo>
                  <a:lnTo>
                    <a:pt x="0" y="0"/>
                  </a:lnTo>
                  <a:lnTo>
                    <a:pt x="0" y="218970"/>
                  </a:lnTo>
                  <a:lnTo>
                    <a:pt x="61088" y="218970"/>
                  </a:lnTo>
                  <a:lnTo>
                    <a:pt x="61088" y="155329"/>
                  </a:lnTo>
                  <a:close/>
                  <a:moveTo>
                    <a:pt x="61088" y="51140"/>
                  </a:moveTo>
                  <a:lnTo>
                    <a:pt x="86047" y="51140"/>
                  </a:lnTo>
                  <a:cubicBezTo>
                    <a:pt x="107164" y="51140"/>
                    <a:pt x="117890" y="60044"/>
                    <a:pt x="117890" y="77631"/>
                  </a:cubicBezTo>
                  <a:cubicBezTo>
                    <a:pt x="117890" y="94707"/>
                    <a:pt x="106587" y="104122"/>
                    <a:pt x="86047" y="104122"/>
                  </a:cubicBezTo>
                  <a:lnTo>
                    <a:pt x="61088" y="104122"/>
                  </a:lnTo>
                  <a:lnTo>
                    <a:pt x="61088" y="51140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orme libre : forme 21">
              <a:extLst>
                <a:ext uri="{FF2B5EF4-FFF2-40B4-BE49-F238E27FC236}">
                  <a16:creationId xmlns:a16="http://schemas.microsoft.com/office/drawing/2014/main" id="{1ED657BD-D261-D71C-37E3-DB0B56E09FA1}"/>
                </a:ext>
              </a:extLst>
            </p:cNvPr>
            <p:cNvSpPr/>
            <p:nvPr/>
          </p:nvSpPr>
          <p:spPr>
            <a:xfrm>
              <a:off x="8820778" y="1714523"/>
              <a:ext cx="217437" cy="225853"/>
            </a:xfrm>
            <a:custGeom>
              <a:avLst/>
              <a:gdLst>
                <a:gd name="connsiteX0" fmla="*/ 159703 w 217437"/>
                <a:gd name="connsiteY0" fmla="*/ 128238 h 225853"/>
                <a:gd name="connsiteX1" fmla="*/ 113049 w 217437"/>
                <a:gd name="connsiteY1" fmla="*/ 167275 h 225853"/>
                <a:gd name="connsiteX2" fmla="*/ 64485 w 217437"/>
                <a:gd name="connsiteY2" fmla="*/ 112938 h 225853"/>
                <a:gd name="connsiteX3" fmla="*/ 113049 w 217437"/>
                <a:gd name="connsiteY3" fmla="*/ 58601 h 225853"/>
                <a:gd name="connsiteX4" fmla="*/ 159703 w 217437"/>
                <a:gd name="connsiteY4" fmla="*/ 98504 h 225853"/>
                <a:gd name="connsiteX5" fmla="*/ 160502 w 217437"/>
                <a:gd name="connsiteY5" fmla="*/ 101546 h 225853"/>
                <a:gd name="connsiteX6" fmla="*/ 215373 w 217437"/>
                <a:gd name="connsiteY6" fmla="*/ 68171 h 225853"/>
                <a:gd name="connsiteX7" fmla="*/ 214529 w 217437"/>
                <a:gd name="connsiteY7" fmla="*/ 66284 h 225853"/>
                <a:gd name="connsiteX8" fmla="*/ 113271 w 217437"/>
                <a:gd name="connsiteY8" fmla="*/ 0 h 225853"/>
                <a:gd name="connsiteX9" fmla="*/ 0 w 217437"/>
                <a:gd name="connsiteY9" fmla="*/ 112916 h 225853"/>
                <a:gd name="connsiteX10" fmla="*/ 113271 w 217437"/>
                <a:gd name="connsiteY10" fmla="*/ 225854 h 225853"/>
                <a:gd name="connsiteX11" fmla="*/ 216616 w 217437"/>
                <a:gd name="connsiteY11" fmla="*/ 155773 h 225853"/>
                <a:gd name="connsiteX12" fmla="*/ 217438 w 217437"/>
                <a:gd name="connsiteY12" fmla="*/ 153752 h 225853"/>
                <a:gd name="connsiteX13" fmla="*/ 160436 w 217437"/>
                <a:gd name="connsiteY13" fmla="*/ 125417 h 225853"/>
                <a:gd name="connsiteX14" fmla="*/ 159703 w 217437"/>
                <a:gd name="connsiteY14" fmla="*/ 128238 h 225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7437" h="225853">
                  <a:moveTo>
                    <a:pt x="159703" y="128238"/>
                  </a:moveTo>
                  <a:cubicBezTo>
                    <a:pt x="153574" y="151598"/>
                    <a:pt x="134833" y="167275"/>
                    <a:pt x="113049" y="167275"/>
                  </a:cubicBezTo>
                  <a:cubicBezTo>
                    <a:pt x="85825" y="167275"/>
                    <a:pt x="64485" y="143404"/>
                    <a:pt x="64485" y="112938"/>
                  </a:cubicBezTo>
                  <a:cubicBezTo>
                    <a:pt x="64485" y="81961"/>
                    <a:pt x="85358" y="58601"/>
                    <a:pt x="113049" y="58601"/>
                  </a:cubicBezTo>
                  <a:cubicBezTo>
                    <a:pt x="138097" y="58601"/>
                    <a:pt x="154529" y="78652"/>
                    <a:pt x="159703" y="98504"/>
                  </a:cubicBezTo>
                  <a:lnTo>
                    <a:pt x="160502" y="101546"/>
                  </a:lnTo>
                  <a:lnTo>
                    <a:pt x="215373" y="68171"/>
                  </a:lnTo>
                  <a:lnTo>
                    <a:pt x="214529" y="66284"/>
                  </a:lnTo>
                  <a:cubicBezTo>
                    <a:pt x="196142" y="25403"/>
                    <a:pt x="157349" y="0"/>
                    <a:pt x="113271" y="0"/>
                  </a:cubicBezTo>
                  <a:cubicBezTo>
                    <a:pt x="47631" y="0"/>
                    <a:pt x="0" y="47498"/>
                    <a:pt x="0" y="112916"/>
                  </a:cubicBezTo>
                  <a:cubicBezTo>
                    <a:pt x="0" y="178356"/>
                    <a:pt x="47631" y="225854"/>
                    <a:pt x="113271" y="225854"/>
                  </a:cubicBezTo>
                  <a:cubicBezTo>
                    <a:pt x="162079" y="225854"/>
                    <a:pt x="197808" y="201627"/>
                    <a:pt x="216616" y="155773"/>
                  </a:cubicBezTo>
                  <a:lnTo>
                    <a:pt x="217438" y="153752"/>
                  </a:lnTo>
                  <a:lnTo>
                    <a:pt x="160436" y="125417"/>
                  </a:lnTo>
                  <a:lnTo>
                    <a:pt x="159703" y="128238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orme libre : forme 22">
              <a:extLst>
                <a:ext uri="{FF2B5EF4-FFF2-40B4-BE49-F238E27FC236}">
                  <a16:creationId xmlns:a16="http://schemas.microsoft.com/office/drawing/2014/main" id="{3777F251-CB6F-12AA-A8BF-9DDF706A006E}"/>
                </a:ext>
              </a:extLst>
            </p:cNvPr>
            <p:cNvSpPr/>
            <p:nvPr/>
          </p:nvSpPr>
          <p:spPr>
            <a:xfrm>
              <a:off x="7937926" y="2003885"/>
              <a:ext cx="168740" cy="222411"/>
            </a:xfrm>
            <a:custGeom>
              <a:avLst/>
              <a:gdLst>
                <a:gd name="connsiteX0" fmla="*/ 0 w 168740"/>
                <a:gd name="connsiteY0" fmla="*/ 57513 h 222411"/>
                <a:gd name="connsiteX1" fmla="*/ 104988 w 168740"/>
                <a:gd name="connsiteY1" fmla="*/ 57535 h 222411"/>
                <a:gd name="connsiteX2" fmla="*/ 0 w 168740"/>
                <a:gd name="connsiteY2" fmla="*/ 159747 h 222411"/>
                <a:gd name="connsiteX3" fmla="*/ 0 w 168740"/>
                <a:gd name="connsiteY3" fmla="*/ 222412 h 222411"/>
                <a:gd name="connsiteX4" fmla="*/ 162057 w 168740"/>
                <a:gd name="connsiteY4" fmla="*/ 106631 h 222411"/>
                <a:gd name="connsiteX5" fmla="*/ 168741 w 168740"/>
                <a:gd name="connsiteY5" fmla="*/ 15588 h 222411"/>
                <a:gd name="connsiteX6" fmla="*/ 168741 w 168740"/>
                <a:gd name="connsiteY6" fmla="*/ 0 h 222411"/>
                <a:gd name="connsiteX7" fmla="*/ 0 w 168740"/>
                <a:gd name="connsiteY7" fmla="*/ 0 h 222411"/>
                <a:gd name="connsiteX8" fmla="*/ 0 w 168740"/>
                <a:gd name="connsiteY8" fmla="*/ 57513 h 22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40" h="222411">
                  <a:moveTo>
                    <a:pt x="0" y="57513"/>
                  </a:moveTo>
                  <a:lnTo>
                    <a:pt x="104988" y="57535"/>
                  </a:lnTo>
                  <a:cubicBezTo>
                    <a:pt x="104988" y="108563"/>
                    <a:pt x="74278" y="159747"/>
                    <a:pt x="0" y="159747"/>
                  </a:cubicBezTo>
                  <a:lnTo>
                    <a:pt x="0" y="222412"/>
                  </a:lnTo>
                  <a:cubicBezTo>
                    <a:pt x="91687" y="222412"/>
                    <a:pt x="147845" y="166942"/>
                    <a:pt x="162057" y="106631"/>
                  </a:cubicBezTo>
                  <a:cubicBezTo>
                    <a:pt x="167697" y="82649"/>
                    <a:pt x="168741" y="60910"/>
                    <a:pt x="168741" y="15588"/>
                  </a:cubicBezTo>
                  <a:lnTo>
                    <a:pt x="168741" y="0"/>
                  </a:lnTo>
                  <a:lnTo>
                    <a:pt x="0" y="0"/>
                  </a:lnTo>
                  <a:lnTo>
                    <a:pt x="0" y="57513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orme libre : forme 23">
              <a:extLst>
                <a:ext uri="{FF2B5EF4-FFF2-40B4-BE49-F238E27FC236}">
                  <a16:creationId xmlns:a16="http://schemas.microsoft.com/office/drawing/2014/main" id="{6C862378-770F-B14C-CCE7-2D5CDAF58160}"/>
                </a:ext>
              </a:extLst>
            </p:cNvPr>
            <p:cNvSpPr/>
            <p:nvPr/>
          </p:nvSpPr>
          <p:spPr>
            <a:xfrm>
              <a:off x="7452267" y="1620581"/>
              <a:ext cx="394838" cy="290106"/>
            </a:xfrm>
            <a:custGeom>
              <a:avLst/>
              <a:gdLst>
                <a:gd name="connsiteX0" fmla="*/ 36861 w 394838"/>
                <a:gd name="connsiteY0" fmla="*/ 744 h 290106"/>
                <a:gd name="connsiteX1" fmla="*/ 0 w 394838"/>
                <a:gd name="connsiteY1" fmla="*/ 149656 h 290106"/>
                <a:gd name="connsiteX2" fmla="*/ 297134 w 394838"/>
                <a:gd name="connsiteY2" fmla="*/ 290106 h 290106"/>
                <a:gd name="connsiteX3" fmla="*/ 394838 w 394838"/>
                <a:gd name="connsiteY3" fmla="*/ 230684 h 290106"/>
                <a:gd name="connsiteX4" fmla="*/ 36861 w 394838"/>
                <a:gd name="connsiteY4" fmla="*/ 744 h 290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838" h="290106">
                  <a:moveTo>
                    <a:pt x="36861" y="744"/>
                  </a:moveTo>
                  <a:lnTo>
                    <a:pt x="0" y="149656"/>
                  </a:lnTo>
                  <a:cubicBezTo>
                    <a:pt x="140828" y="127628"/>
                    <a:pt x="249458" y="184030"/>
                    <a:pt x="297134" y="290106"/>
                  </a:cubicBezTo>
                  <a:lnTo>
                    <a:pt x="394838" y="230684"/>
                  </a:lnTo>
                  <a:cubicBezTo>
                    <a:pt x="342922" y="92520"/>
                    <a:pt x="219836" y="-9781"/>
                    <a:pt x="36861" y="744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Forme libre : forme 24">
              <a:extLst>
                <a:ext uri="{FF2B5EF4-FFF2-40B4-BE49-F238E27FC236}">
                  <a16:creationId xmlns:a16="http://schemas.microsoft.com/office/drawing/2014/main" id="{096F5329-E387-842F-4F64-71A26AA2B796}"/>
                </a:ext>
              </a:extLst>
            </p:cNvPr>
            <p:cNvSpPr/>
            <p:nvPr/>
          </p:nvSpPr>
          <p:spPr>
            <a:xfrm>
              <a:off x="7443242" y="1848124"/>
              <a:ext cx="341931" cy="459378"/>
            </a:xfrm>
            <a:custGeom>
              <a:avLst/>
              <a:gdLst>
                <a:gd name="connsiteX0" fmla="*/ 165242 w 341931"/>
                <a:gd name="connsiteY0" fmla="*/ 125672 h 459378"/>
                <a:gd name="connsiteX1" fmla="*/ 252954 w 341931"/>
                <a:gd name="connsiteY1" fmla="*/ 183429 h 459378"/>
                <a:gd name="connsiteX2" fmla="*/ 341932 w 341931"/>
                <a:gd name="connsiteY2" fmla="*/ 129180 h 459378"/>
                <a:gd name="connsiteX3" fmla="*/ 90764 w 341931"/>
                <a:gd name="connsiteY3" fmla="*/ 23548 h 459378"/>
                <a:gd name="connsiteX4" fmla="*/ 12689 w 341931"/>
                <a:gd name="connsiteY4" fmla="*/ 277958 h 459378"/>
                <a:gd name="connsiteX5" fmla="*/ 136708 w 341931"/>
                <a:gd name="connsiteY5" fmla="*/ 459378 h 459378"/>
                <a:gd name="connsiteX6" fmla="*/ 259705 w 341931"/>
                <a:gd name="connsiteY6" fmla="*/ 378217 h 459378"/>
                <a:gd name="connsiteX7" fmla="*/ 147255 w 341931"/>
                <a:gd name="connsiteY7" fmla="*/ 247270 h 459378"/>
                <a:gd name="connsiteX8" fmla="*/ 165242 w 341931"/>
                <a:gd name="connsiteY8" fmla="*/ 125672 h 459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1931" h="459378">
                  <a:moveTo>
                    <a:pt x="165242" y="125672"/>
                  </a:moveTo>
                  <a:cubicBezTo>
                    <a:pt x="198550" y="105021"/>
                    <a:pt x="240697" y="123318"/>
                    <a:pt x="252954" y="183429"/>
                  </a:cubicBezTo>
                  <a:lnTo>
                    <a:pt x="341932" y="129180"/>
                  </a:lnTo>
                  <a:cubicBezTo>
                    <a:pt x="296521" y="165"/>
                    <a:pt x="182695" y="-26237"/>
                    <a:pt x="90764" y="23548"/>
                  </a:cubicBezTo>
                  <a:cubicBezTo>
                    <a:pt x="920" y="72178"/>
                    <a:pt x="-15779" y="180120"/>
                    <a:pt x="12689" y="277958"/>
                  </a:cubicBezTo>
                  <a:cubicBezTo>
                    <a:pt x="34784" y="353901"/>
                    <a:pt x="91897" y="426891"/>
                    <a:pt x="136708" y="459378"/>
                  </a:cubicBezTo>
                  <a:lnTo>
                    <a:pt x="259705" y="378217"/>
                  </a:lnTo>
                  <a:cubicBezTo>
                    <a:pt x="209653" y="343753"/>
                    <a:pt x="165686" y="292925"/>
                    <a:pt x="147255" y="247270"/>
                  </a:cubicBezTo>
                  <a:cubicBezTo>
                    <a:pt x="127892" y="199306"/>
                    <a:pt x="132955" y="145679"/>
                    <a:pt x="165242" y="125672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26" name="Image 21">
            <a:extLst>
              <a:ext uri="{FF2B5EF4-FFF2-40B4-BE49-F238E27FC236}">
                <a16:creationId xmlns:a16="http://schemas.microsoft.com/office/drawing/2014/main" id="{2B03C38E-31F6-F737-BBA6-9CACC56754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700" y="155575"/>
            <a:ext cx="85248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E0559BCA-9E6A-9D64-679D-4DEED1948025}"/>
              </a:ext>
            </a:extLst>
          </p:cNvPr>
          <p:cNvSpPr/>
          <p:nvPr userDrawn="1"/>
        </p:nvSpPr>
        <p:spPr>
          <a:xfrm>
            <a:off x="0" y="6768663"/>
            <a:ext cx="9144000" cy="89338"/>
          </a:xfrm>
          <a:prstGeom prst="rect">
            <a:avLst/>
          </a:prstGeom>
          <a:gradFill>
            <a:gsLst>
              <a:gs pos="0">
                <a:srgbClr val="0A0096"/>
              </a:gs>
              <a:gs pos="100000">
                <a:schemeClr val="tx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C58A8FE-8E77-F138-321D-FE89198B9741}"/>
              </a:ext>
            </a:extLst>
          </p:cNvPr>
          <p:cNvSpPr txBox="1"/>
          <p:nvPr userDrawn="1"/>
        </p:nvSpPr>
        <p:spPr>
          <a:xfrm>
            <a:off x="2678113" y="3175"/>
            <a:ext cx="3786187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dirty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Ligue de judo des Pays de la Loire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ChangeArrowheads="1"/>
          </p:cNvSpPr>
          <p:nvPr/>
        </p:nvSpPr>
        <p:spPr bwMode="auto">
          <a:xfrm>
            <a:off x="395288" y="2565400"/>
            <a:ext cx="8458200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marL="342900" indent="-3429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altLang="fr-FR" sz="6000">
                <a:solidFill>
                  <a:srgbClr val="009999"/>
                </a:solidFill>
              </a:rPr>
              <a:t>Le calcul</a:t>
            </a:r>
          </a:p>
          <a:p>
            <a:pPr algn="ctr" eaLnBrk="1" hangingPunct="1">
              <a:spcBef>
                <a:spcPct val="20000"/>
              </a:spcBef>
            </a:pPr>
            <a:r>
              <a:rPr lang="fr-FR" altLang="fr-FR" sz="6000">
                <a:solidFill>
                  <a:srgbClr val="009999"/>
                </a:solidFill>
              </a:rPr>
              <a:t>Des points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1050925"/>
            <a:ext cx="91440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marL="342900" indent="-3429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altLang="fr-FR" sz="4400" b="1" dirty="0">
                <a:solidFill>
                  <a:srgbClr val="009999"/>
                </a:solidFill>
                <a:latin typeface="Verdana" panose="020B0604030504040204" pitchFamily="34" charset="0"/>
              </a:rPr>
              <a:t>Les points</a:t>
            </a:r>
          </a:p>
        </p:txBody>
      </p:sp>
      <p:graphicFrame>
        <p:nvGraphicFramePr>
          <p:cNvPr id="5" name="Group 3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687514"/>
              </p:ext>
            </p:extLst>
          </p:nvPr>
        </p:nvGraphicFramePr>
        <p:xfrm>
          <a:off x="359804" y="1844824"/>
          <a:ext cx="8424392" cy="4176464"/>
        </p:xfrm>
        <a:graphic>
          <a:graphicData uri="http://schemas.openxmlformats.org/drawingml/2006/table">
            <a:tbl>
              <a:tblPr/>
              <a:tblGrid>
                <a:gridCol w="26144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1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216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09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189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IPPON</a:t>
                      </a: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6699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10 / 00</a:t>
                      </a:r>
                    </a:p>
                  </a:txBody>
                  <a:tcPr marL="89988" marR="89988" marT="46813" marB="468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10</a:t>
                      </a: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1" i="0" u="none" strike="noStrike" cap="none" normalizeH="0" baseline="0">
                        <a:ln>
                          <a:noFill/>
                        </a:ln>
                        <a:solidFill>
                          <a:srgbClr val="0066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MEDECIN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10 / 00.M</a:t>
                      </a: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10</a:t>
                      </a: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89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2 WAZA ARI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02 / 00</a:t>
                      </a:r>
                      <a:endParaRPr kumimoji="0" lang="fr-FR" sz="1800" b="1" i="1" u="none" strike="noStrike" cap="none" normalizeH="0" baseline="0" dirty="0">
                        <a:ln>
                          <a:noFill/>
                        </a:ln>
                        <a:solidFill>
                          <a:srgbClr val="0066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89988" marR="89988" marT="46813" marB="468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10</a:t>
                      </a: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66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KIKEN GACHI</a:t>
                      </a:r>
                      <a:r>
                        <a:rPr kumimoji="0" lang="fr-F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fr-FR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(</a:t>
                      </a:r>
                      <a:r>
                        <a:rPr kumimoji="0" lang="fr-FR" sz="9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abandon)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10 / 00.A</a:t>
                      </a:r>
                      <a:endParaRPr kumimoji="0" lang="fr-FR" sz="900" b="0" i="1" u="none" strike="noStrike" cap="none" normalizeH="0" baseline="0" dirty="0">
                        <a:ln>
                          <a:noFill/>
                        </a:ln>
                        <a:solidFill>
                          <a:srgbClr val="00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10</a:t>
                      </a: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89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WAZA ARI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01 / 00</a:t>
                      </a:r>
                      <a:endParaRPr kumimoji="0" lang="fr-FR" sz="1800" b="1" i="1" u="none" strike="noStrike" cap="none" normalizeH="0" baseline="0" dirty="0">
                        <a:ln>
                          <a:noFill/>
                        </a:ln>
                        <a:solidFill>
                          <a:srgbClr val="0066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89988" marR="89988" marT="46813" marB="468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1</a:t>
                      </a: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66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FUSEN GACHI</a:t>
                      </a:r>
                      <a:r>
                        <a:rPr kumimoji="0" lang="fr-F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fr-FR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(</a:t>
                      </a:r>
                      <a:r>
                        <a:rPr kumimoji="0" lang="fr-FR" sz="9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forfait)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10 / 00.F</a:t>
                      </a: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10</a:t>
                      </a: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15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décision</a:t>
                      </a:r>
                      <a:endParaRPr kumimoji="0" lang="fr-FR" sz="900" b="1" i="1" u="none" strike="noStrike" cap="none" normalizeH="0" baseline="0" dirty="0">
                        <a:ln>
                          <a:noFill/>
                        </a:ln>
                        <a:solidFill>
                          <a:srgbClr val="0066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00 / 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00 / 00.1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00.1 / 00.2</a:t>
                      </a:r>
                    </a:p>
                  </a:txBody>
                  <a:tcPr marL="89988" marR="89988" marT="46813" marB="468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0</a:t>
                      </a: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1" i="0" u="none" strike="noStrike" cap="none" normalizeH="0" baseline="0">
                        <a:ln>
                          <a:noFill/>
                        </a:ln>
                        <a:solidFill>
                          <a:srgbClr val="0066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HANSOKU MAKE </a:t>
                      </a:r>
                      <a:r>
                        <a:rPr kumimoji="0" lang="fr-FR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(</a:t>
                      </a:r>
                      <a:r>
                        <a:rPr kumimoji="0" lang="fr-FR" sz="9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non</a:t>
                      </a:r>
                      <a:r>
                        <a:rPr kumimoji="0" lang="fr-FR" sz="9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 </a:t>
                      </a:r>
                      <a:r>
                        <a:rPr kumimoji="0" lang="fr-FR" sz="9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disqualificatif</a:t>
                      </a:r>
                      <a:r>
                        <a:rPr kumimoji="0" lang="fr-FR" sz="9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)</a:t>
                      </a:r>
                      <a:endParaRPr kumimoji="0" lang="fr-FR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0066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10 / 00.H</a:t>
                      </a: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10</a:t>
                      </a: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89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décision</a:t>
                      </a:r>
                      <a:endParaRPr kumimoji="0" lang="fr-FR" sz="900" b="1" i="1" u="none" strike="noStrike" cap="none" normalizeH="0" baseline="0" dirty="0">
                        <a:ln>
                          <a:noFill/>
                        </a:ln>
                        <a:solidFill>
                          <a:srgbClr val="0066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01 / 01</a:t>
                      </a:r>
                    </a:p>
                  </a:txBody>
                  <a:tcPr marL="89988" marR="89988" marT="46813" marB="468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0</a:t>
                      </a: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1" i="0" u="none" strike="noStrike" cap="none" normalizeH="0" baseline="0">
                        <a:ln>
                          <a:noFill/>
                        </a:ln>
                        <a:solidFill>
                          <a:srgbClr val="0066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HANSOKU MAKE </a:t>
                      </a:r>
                      <a:r>
                        <a:rPr kumimoji="0" lang="fr-FR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(</a:t>
                      </a:r>
                      <a:r>
                        <a:rPr kumimoji="0" lang="fr-FR" sz="9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disqualificatif</a:t>
                      </a:r>
                      <a:r>
                        <a:rPr kumimoji="0" lang="fr-FR" sz="9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)</a:t>
                      </a:r>
                      <a:endParaRPr kumimoji="0" lang="fr-FR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0066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10 / 00.X</a:t>
                      </a: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10</a:t>
                      </a: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89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3 SHIDO</a:t>
                      </a:r>
                      <a:endParaRPr kumimoji="0" lang="fr-FR" sz="900" b="0" i="1" u="none" strike="noStrike" cap="none" normalizeH="0" baseline="0" dirty="0">
                        <a:ln>
                          <a:noFill/>
                        </a:ln>
                        <a:solidFill>
                          <a:srgbClr val="006699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10 / 00.3</a:t>
                      </a:r>
                    </a:p>
                  </a:txBody>
                  <a:tcPr marL="89988" marR="89988" marT="46813" marB="468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10</a:t>
                      </a: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66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66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89988" marR="89988" marT="46813" marB="4681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1"/>
          <p:cNvSpPr>
            <a:spLocks noChangeArrowheads="1"/>
          </p:cNvSpPr>
          <p:nvPr/>
        </p:nvSpPr>
        <p:spPr bwMode="auto">
          <a:xfrm>
            <a:off x="0" y="1052513"/>
            <a:ext cx="9144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marL="342900" indent="-3429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altLang="fr-FR" sz="4400" b="1">
                <a:solidFill>
                  <a:srgbClr val="009999"/>
                </a:solidFill>
                <a:latin typeface="Verdana" panose="020B0604030504040204" pitchFamily="34" charset="0"/>
              </a:rPr>
              <a:t>Le classement</a:t>
            </a:r>
          </a:p>
        </p:txBody>
      </p:sp>
      <p:sp>
        <p:nvSpPr>
          <p:cNvPr id="133162" name="Rectangle 42"/>
          <p:cNvSpPr>
            <a:spLocks noChangeArrowheads="1"/>
          </p:cNvSpPr>
          <p:nvPr/>
        </p:nvSpPr>
        <p:spPr bwMode="auto">
          <a:xfrm>
            <a:off x="179388" y="2060575"/>
            <a:ext cx="8713787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r>
              <a:rPr lang="fr-FR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L</a:t>
            </a:r>
            <a:r>
              <a:rPr lang="fr-FR" dirty="0">
                <a:solidFill>
                  <a:srgbClr val="006699"/>
                </a:solidFill>
                <a:latin typeface="Verdana" pitchFamily="34" charset="0"/>
              </a:rPr>
              <a:t>e nombre de victoires et le nombre de points seront comptabilisés, à la fin de la poule, pour déterminer le classement.</a:t>
            </a:r>
          </a:p>
          <a:p>
            <a:pPr eaLnBrk="1" hangingPunct="1">
              <a:spcBef>
                <a:spcPct val="20000"/>
              </a:spcBef>
              <a:defRPr/>
            </a:pPr>
            <a:endParaRPr lang="fr-FR" sz="1600" dirty="0">
              <a:solidFill>
                <a:srgbClr val="006699"/>
              </a:solidFill>
              <a:latin typeface="Verdana" pitchFamily="34" charset="0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fr-FR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Le classement se fait :</a:t>
            </a:r>
          </a:p>
          <a:p>
            <a:pPr marL="1371600" lvl="2" indent="-4572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fr-FR" dirty="0">
                <a:solidFill>
                  <a:srgbClr val="006699"/>
                </a:solidFill>
                <a:latin typeface="Verdana" pitchFamily="34" charset="0"/>
              </a:rPr>
              <a:t> Sur le nombre de Victoire</a:t>
            </a:r>
          </a:p>
          <a:p>
            <a:pPr marL="1371600" lvl="2" indent="-4572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fr-FR" dirty="0">
                <a:solidFill>
                  <a:srgbClr val="006699"/>
                </a:solidFill>
                <a:latin typeface="Verdana" pitchFamily="34" charset="0"/>
              </a:rPr>
              <a:t> Sur le nombre de Points</a:t>
            </a:r>
          </a:p>
        </p:txBody>
      </p:sp>
      <p:graphicFrame>
        <p:nvGraphicFramePr>
          <p:cNvPr id="7289" name="Group 121"/>
          <p:cNvGraphicFramePr>
            <a:graphicFrameLocks noGrp="1"/>
          </p:cNvGraphicFramePr>
          <p:nvPr/>
        </p:nvGraphicFramePr>
        <p:xfrm>
          <a:off x="5651500" y="3141663"/>
          <a:ext cx="2098675" cy="3240088"/>
        </p:xfrm>
        <a:graphic>
          <a:graphicData uri="http://schemas.openxmlformats.org/drawingml/2006/table">
            <a:tbl>
              <a:tblPr/>
              <a:tblGrid>
                <a:gridCol w="698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1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Pts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1"/>
          <p:cNvSpPr>
            <a:spLocks noChangeArrowheads="1"/>
          </p:cNvSpPr>
          <p:nvPr/>
        </p:nvSpPr>
        <p:spPr bwMode="auto">
          <a:xfrm>
            <a:off x="0" y="1052513"/>
            <a:ext cx="9144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marL="342900" indent="-3429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altLang="fr-FR" sz="4400" b="1">
                <a:solidFill>
                  <a:srgbClr val="009999"/>
                </a:solidFill>
                <a:latin typeface="Verdana" panose="020B0604030504040204" pitchFamily="34" charset="0"/>
              </a:rPr>
              <a:t>Le classement</a:t>
            </a:r>
          </a:p>
        </p:txBody>
      </p:sp>
      <p:sp>
        <p:nvSpPr>
          <p:cNvPr id="133162" name="Rectangle 42"/>
          <p:cNvSpPr>
            <a:spLocks noChangeArrowheads="1"/>
          </p:cNvSpPr>
          <p:nvPr/>
        </p:nvSpPr>
        <p:spPr bwMode="auto">
          <a:xfrm>
            <a:off x="430213" y="1989138"/>
            <a:ext cx="8713787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r>
              <a:rPr lang="fr-FR" b="1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S</a:t>
            </a:r>
            <a:r>
              <a:rPr lang="fr-FR">
                <a:solidFill>
                  <a:srgbClr val="006699"/>
                </a:solidFill>
                <a:latin typeface="Verdana" pitchFamily="34" charset="0"/>
              </a:rPr>
              <a:t>i 2 ou plusieurs combattants ont </a:t>
            </a:r>
            <a:r>
              <a:rPr lang="fr-FR" b="1" u="sng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le même nombre de victoires</a:t>
            </a:r>
            <a:r>
              <a:rPr lang="fr-FR">
                <a:solidFill>
                  <a:srgbClr val="006699"/>
                </a:solidFill>
                <a:latin typeface="Verdana" pitchFamily="34" charset="0"/>
              </a:rPr>
              <a:t>, le classement est établi en fonction du nombre de points. </a:t>
            </a:r>
          </a:p>
        </p:txBody>
      </p:sp>
      <p:graphicFrame>
        <p:nvGraphicFramePr>
          <p:cNvPr id="17564" name="Group 156"/>
          <p:cNvGraphicFramePr>
            <a:graphicFrameLocks noGrp="1"/>
          </p:cNvGraphicFramePr>
          <p:nvPr/>
        </p:nvGraphicFramePr>
        <p:xfrm>
          <a:off x="323850" y="3141663"/>
          <a:ext cx="2098675" cy="3240088"/>
        </p:xfrm>
        <a:graphic>
          <a:graphicData uri="http://schemas.openxmlformats.org/drawingml/2006/table">
            <a:tbl>
              <a:tblPr/>
              <a:tblGrid>
                <a:gridCol w="698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1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Pts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606" name="Rectangle 42"/>
          <p:cNvSpPr>
            <a:spLocks noChangeArrowheads="1"/>
          </p:cNvSpPr>
          <p:nvPr/>
        </p:nvSpPr>
        <p:spPr bwMode="auto">
          <a:xfrm>
            <a:off x="3203575" y="3284538"/>
            <a:ext cx="5545138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fr-FR" altLang="fr-FR">
                <a:solidFill>
                  <a:srgbClr val="006699"/>
                </a:solidFill>
                <a:latin typeface="Verdana" panose="020B0604030504040204" pitchFamily="34" charset="0"/>
              </a:rPr>
              <a:t>Si 2 combattants ont le même nombre de victoire et de points :</a:t>
            </a:r>
          </a:p>
        </p:txBody>
      </p:sp>
      <p:graphicFrame>
        <p:nvGraphicFramePr>
          <p:cNvPr id="17674" name="Group 26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730037062"/>
              </p:ext>
            </p:extLst>
          </p:nvPr>
        </p:nvGraphicFramePr>
        <p:xfrm>
          <a:off x="4211638" y="4292600"/>
          <a:ext cx="2303463" cy="1877888"/>
        </p:xfrm>
        <a:graphic>
          <a:graphicData uri="http://schemas.openxmlformats.org/drawingml/2006/table">
            <a:tbl>
              <a:tblPr/>
              <a:tblGrid>
                <a:gridCol w="7678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7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78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9" marR="91419" marT="45733" marB="4573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91419" marR="91419" marT="45733" marB="457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91419" marR="91419" marT="45733" marB="457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837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91419" marR="91419" marT="45733" marB="4573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9" marR="91419" marT="45733" marB="457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L="91419" marR="91419" marT="45733" marB="457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83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</a:t>
                      </a:r>
                    </a:p>
                  </a:txBody>
                  <a:tcPr marL="91419" marR="91419" marT="45733" marB="457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216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91419" marR="91419" marT="45733" marB="4573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91419" marR="91419" marT="45733" marB="457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9" marR="91419" marT="45733" marB="457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Ellipse 1"/>
          <p:cNvSpPr/>
          <p:nvPr/>
        </p:nvSpPr>
        <p:spPr>
          <a:xfrm>
            <a:off x="5867400" y="4759325"/>
            <a:ext cx="576263" cy="790575"/>
          </a:xfrm>
          <a:prstGeom prst="ellipse">
            <a:avLst/>
          </a:prstGeom>
          <a:noFill/>
          <a:ln w="254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cxnSp>
        <p:nvCxnSpPr>
          <p:cNvPr id="4" name="Connecteur droit avec flèche 3"/>
          <p:cNvCxnSpPr/>
          <p:nvPr/>
        </p:nvCxnSpPr>
        <p:spPr>
          <a:xfrm flipH="1">
            <a:off x="2338388" y="5443538"/>
            <a:ext cx="363855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1871663" y="5157788"/>
            <a:ext cx="36195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sz="2800" dirty="0">
                <a:latin typeface="+mj-lt"/>
              </a:rPr>
              <a:t>?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1871663" y="5805488"/>
            <a:ext cx="36195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sz="2800" dirty="0">
                <a:latin typeface="+mj-lt"/>
              </a:rPr>
              <a:t>?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1871663" y="5154613"/>
            <a:ext cx="3619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sz="2800" dirty="0">
                <a:latin typeface="+mj-lt"/>
              </a:rPr>
              <a:t>3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1871663" y="5802313"/>
            <a:ext cx="3619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sz="2800" dirty="0">
                <a:latin typeface="+mj-lt"/>
              </a:rPr>
              <a:t>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1"/>
          <p:cNvSpPr>
            <a:spLocks noChangeArrowheads="1"/>
          </p:cNvSpPr>
          <p:nvPr/>
        </p:nvSpPr>
        <p:spPr bwMode="auto">
          <a:xfrm>
            <a:off x="0" y="1052513"/>
            <a:ext cx="9144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marL="342900" indent="-3429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altLang="fr-FR" sz="4400" b="1">
                <a:solidFill>
                  <a:srgbClr val="009999"/>
                </a:solidFill>
                <a:latin typeface="Verdana" panose="020B0604030504040204" pitchFamily="34" charset="0"/>
              </a:rPr>
              <a:t>Le classement</a:t>
            </a:r>
          </a:p>
        </p:txBody>
      </p:sp>
      <p:sp>
        <p:nvSpPr>
          <p:cNvPr id="133162" name="Rectangle 42"/>
          <p:cNvSpPr>
            <a:spLocks noChangeArrowheads="1"/>
          </p:cNvSpPr>
          <p:nvPr/>
        </p:nvSpPr>
        <p:spPr bwMode="auto">
          <a:xfrm>
            <a:off x="179388" y="2060575"/>
            <a:ext cx="8713787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r>
              <a:rPr lang="fr-FR" b="1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S</a:t>
            </a:r>
            <a:r>
              <a:rPr lang="fr-FR">
                <a:solidFill>
                  <a:srgbClr val="006699"/>
                </a:solidFill>
                <a:latin typeface="Verdana" pitchFamily="34" charset="0"/>
              </a:rPr>
              <a:t>i 3 combattants totalisent le même nombre de point, et s’ils se sont battus respectivement, il faut refaire une poule de 3 pour les départager.</a:t>
            </a:r>
          </a:p>
        </p:txBody>
      </p:sp>
      <p:graphicFrame>
        <p:nvGraphicFramePr>
          <p:cNvPr id="16444" name="Group 60"/>
          <p:cNvGraphicFramePr>
            <a:graphicFrameLocks noGrp="1"/>
          </p:cNvGraphicFramePr>
          <p:nvPr/>
        </p:nvGraphicFramePr>
        <p:xfrm>
          <a:off x="3276600" y="3141663"/>
          <a:ext cx="2303463" cy="3167064"/>
        </p:xfrm>
        <a:graphic>
          <a:graphicData uri="http://schemas.openxmlformats.org/drawingml/2006/table">
            <a:tbl>
              <a:tblPr/>
              <a:tblGrid>
                <a:gridCol w="766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9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67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34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Pts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18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34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34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95288" y="1557338"/>
            <a:ext cx="8424862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 hangingPunct="1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/>
            </a:pPr>
            <a:r>
              <a:rPr lang="fr-FR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Les valeurs </a:t>
            </a:r>
            <a:r>
              <a:rPr lang="fr-FR" dirty="0">
                <a:solidFill>
                  <a:srgbClr val="006699"/>
                </a:solidFill>
                <a:latin typeface="Verdana" pitchFamily="34" charset="0"/>
              </a:rPr>
              <a:t>(</a:t>
            </a:r>
            <a:r>
              <a:rPr lang="fr-FR" dirty="0" err="1">
                <a:solidFill>
                  <a:srgbClr val="006699"/>
                </a:solidFill>
                <a:latin typeface="Verdana" pitchFamily="34" charset="0"/>
              </a:rPr>
              <a:t>waza</a:t>
            </a:r>
            <a:r>
              <a:rPr lang="fr-FR" dirty="0">
                <a:solidFill>
                  <a:srgbClr val="006699"/>
                </a:solidFill>
                <a:latin typeface="Verdana" pitchFamily="34" charset="0"/>
              </a:rPr>
              <a:t> </a:t>
            </a:r>
            <a:r>
              <a:rPr lang="fr-FR" dirty="0" err="1">
                <a:solidFill>
                  <a:srgbClr val="006699"/>
                </a:solidFill>
                <a:latin typeface="Verdana" pitchFamily="34" charset="0"/>
              </a:rPr>
              <a:t>ari</a:t>
            </a:r>
            <a:r>
              <a:rPr lang="fr-FR" dirty="0">
                <a:solidFill>
                  <a:srgbClr val="006699"/>
                </a:solidFill>
                <a:latin typeface="Verdana" pitchFamily="34" charset="0"/>
              </a:rPr>
              <a:t>, ippon)</a:t>
            </a:r>
            <a:endParaRPr lang="fr-FR" b="1" dirty="0">
              <a:solidFill>
                <a:srgbClr val="00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742950" lvl="1" indent="-285750" eaLnBrk="1" hangingPunct="1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fr-FR" dirty="0">
                <a:solidFill>
                  <a:srgbClr val="006699"/>
                </a:solidFill>
                <a:latin typeface="Verdana" pitchFamily="34" charset="0"/>
              </a:rPr>
              <a:t>Sont acquises:</a:t>
            </a:r>
          </a:p>
          <a:p>
            <a:pPr marL="742950" lvl="1" indent="-285750" eaLnBrk="1" hangingPunct="1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fr-FR" dirty="0">
              <a:solidFill>
                <a:srgbClr val="006699"/>
              </a:solidFill>
              <a:latin typeface="Verdana" pitchFamily="34" charset="0"/>
            </a:endParaRPr>
          </a:p>
          <a:p>
            <a:pPr marL="742950" lvl="1" indent="-285750" eaLnBrk="1" hangingPunct="1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  <a:defRPr/>
            </a:pPr>
            <a:r>
              <a:rPr lang="fr-FR" dirty="0">
                <a:solidFill>
                  <a:srgbClr val="006699"/>
                </a:solidFill>
                <a:latin typeface="Verdana" pitchFamily="34" charset="0"/>
              </a:rPr>
              <a:t>Sur des techniques ou des immobilisations</a:t>
            </a:r>
          </a:p>
          <a:p>
            <a:pPr marL="742950" lvl="1" indent="-285750" eaLnBrk="1" hangingPunct="1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  <a:defRPr/>
            </a:pPr>
            <a:r>
              <a:rPr lang="fr-FR" dirty="0">
                <a:solidFill>
                  <a:srgbClr val="006699"/>
                </a:solidFill>
                <a:latin typeface="Verdana" pitchFamily="34" charset="0"/>
              </a:rPr>
              <a:t>Sur des pénalités de l’adversaire </a:t>
            </a:r>
            <a:r>
              <a:rPr lang="fr-FR" sz="1600" dirty="0">
                <a:solidFill>
                  <a:srgbClr val="006699"/>
                </a:solidFill>
                <a:latin typeface="Verdana" pitchFamily="34" charset="0"/>
              </a:rPr>
              <a:t>(</a:t>
            </a:r>
            <a:r>
              <a:rPr lang="fr-FR" sz="1600" b="1" dirty="0">
                <a:solidFill>
                  <a:srgbClr val="006699"/>
                </a:solidFill>
                <a:latin typeface="Verdana" pitchFamily="34" charset="0"/>
              </a:rPr>
              <a:t>seulement pour le Ippon</a:t>
            </a:r>
            <a:r>
              <a:rPr lang="fr-FR" sz="1600" dirty="0">
                <a:solidFill>
                  <a:srgbClr val="006699"/>
                </a:solidFill>
                <a:latin typeface="Verdana" pitchFamily="34" charset="0"/>
              </a:rPr>
              <a:t>)</a:t>
            </a:r>
            <a:endParaRPr lang="fr-FR" sz="1800" dirty="0">
              <a:solidFill>
                <a:srgbClr val="006699"/>
              </a:solidFill>
              <a:latin typeface="Verdana" pitchFamily="34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468313" y="4221163"/>
            <a:ext cx="835183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 hangingPunct="1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/>
            </a:pPr>
            <a:r>
              <a:rPr lang="fr-FR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Les points</a:t>
            </a:r>
          </a:p>
          <a:p>
            <a:pPr marL="742950" lvl="1" indent="-285750" eaLnBrk="1" hangingPunct="1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fr-FR" dirty="0">
                <a:solidFill>
                  <a:srgbClr val="006699"/>
                </a:solidFill>
                <a:latin typeface="Verdana" pitchFamily="34" charset="0"/>
              </a:rPr>
              <a:t>Les valeurs sont traduites en points, dans les poules, pour effectuer un classement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Group 1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388828"/>
              </p:ext>
            </p:extLst>
          </p:nvPr>
        </p:nvGraphicFramePr>
        <p:xfrm>
          <a:off x="5572125" y="4327525"/>
          <a:ext cx="1730375" cy="1593852"/>
        </p:xfrm>
        <a:graphic>
          <a:graphicData uri="http://schemas.openxmlformats.org/drawingml/2006/table">
            <a:tbl>
              <a:tblPr/>
              <a:tblGrid>
                <a:gridCol w="866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846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55620" marB="468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444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46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10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55620" marB="468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444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46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fr-F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90000" marR="90000" marT="64440" marB="468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10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5562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46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fr-F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90000" marR="90000" marT="64440" marB="468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5562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213" name="Rectangle 3"/>
          <p:cNvSpPr>
            <a:spLocks noChangeArrowheads="1"/>
          </p:cNvSpPr>
          <p:nvPr/>
        </p:nvSpPr>
        <p:spPr bwMode="auto">
          <a:xfrm>
            <a:off x="0" y="1268413"/>
            <a:ext cx="9144000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marL="342900" indent="-3429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altLang="fr-FR" sz="4400" b="1">
                <a:solidFill>
                  <a:srgbClr val="009999"/>
                </a:solidFill>
                <a:latin typeface="Verdana" panose="020B0604030504040204" pitchFamily="34" charset="0"/>
              </a:rPr>
              <a:t>WAZA ARI</a:t>
            </a:r>
          </a:p>
        </p:txBody>
      </p:sp>
      <p:pic>
        <p:nvPicPr>
          <p:cNvPr id="8214" name="Picture 5" descr="osae-kom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2565400"/>
            <a:ext cx="11176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" name="Group 81"/>
          <p:cNvGraphicFramePr>
            <a:graphicFrameLocks noGrp="1"/>
          </p:cNvGraphicFramePr>
          <p:nvPr/>
        </p:nvGraphicFramePr>
        <p:xfrm>
          <a:off x="3275013" y="2314575"/>
          <a:ext cx="2593976" cy="654050"/>
        </p:xfrm>
        <a:graphic>
          <a:graphicData uri="http://schemas.openxmlformats.org/drawingml/2006/table">
            <a:tbl>
              <a:tblPr/>
              <a:tblGrid>
                <a:gridCol w="43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3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02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33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</a:t>
                      </a:r>
                    </a:p>
                  </a:txBody>
                  <a:tcPr marL="36000" marR="36000" marT="46850" marB="468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W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I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W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P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36000" marR="36000" marT="46850" marB="468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.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238" name="Picture 41" descr="waza-ar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00213"/>
            <a:ext cx="151765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762125" y="3360738"/>
            <a:ext cx="576103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66700" indent="-266700" eaLnBrk="1" hangingPunct="1">
              <a:spcBef>
                <a:spcPct val="20000"/>
              </a:spcBef>
              <a:buSzPct val="200000"/>
              <a:buFontTx/>
              <a:buChar char="-"/>
              <a:defRPr/>
            </a:pPr>
            <a:r>
              <a:rPr lang="fr-FR" sz="10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  <a:r>
              <a:rPr lang="fr-FR" sz="16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lorsqu'un combattant tient son adversaire en </a:t>
            </a:r>
            <a:r>
              <a:rPr lang="fr-FR" sz="1600" b="1" i="1" dirty="0" err="1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Osaekomi</a:t>
            </a:r>
            <a:r>
              <a:rPr lang="fr-FR" sz="16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pendant 10s mais moins de 20.</a:t>
            </a:r>
          </a:p>
          <a:p>
            <a:pPr marL="266700" indent="-266700" eaLnBrk="1" hangingPunct="1">
              <a:spcBef>
                <a:spcPct val="20000"/>
              </a:spcBef>
              <a:buSzPct val="200000"/>
              <a:defRPr/>
            </a:pPr>
            <a:endParaRPr lang="fr-FR" sz="1600" b="1" dirty="0">
              <a:solidFill>
                <a:srgbClr val="00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grpSp>
        <p:nvGrpSpPr>
          <p:cNvPr id="8240" name="Groupe 19"/>
          <p:cNvGrpSpPr>
            <a:grpSpLocks/>
          </p:cNvGrpSpPr>
          <p:nvPr/>
        </p:nvGrpSpPr>
        <p:grpSpPr bwMode="auto">
          <a:xfrm>
            <a:off x="1846263" y="4548188"/>
            <a:ext cx="3311525" cy="1106487"/>
            <a:chOff x="2267744" y="4358915"/>
            <a:chExt cx="3312368" cy="1107504"/>
          </a:xfrm>
        </p:grpSpPr>
        <p:cxnSp>
          <p:nvCxnSpPr>
            <p:cNvPr id="20" name="Connecteur droit 19"/>
            <p:cNvCxnSpPr/>
            <p:nvPr/>
          </p:nvCxnSpPr>
          <p:spPr>
            <a:xfrm>
              <a:off x="2267744" y="4652872"/>
              <a:ext cx="1656183" cy="0"/>
            </a:xfrm>
            <a:prstGeom prst="line">
              <a:avLst/>
            </a:prstGeom>
            <a:ln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>
              <a:off x="2267744" y="5445763"/>
              <a:ext cx="1656183" cy="0"/>
            </a:xfrm>
            <a:prstGeom prst="line">
              <a:avLst/>
            </a:prstGeom>
            <a:ln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/>
            <p:nvPr/>
          </p:nvCxnSpPr>
          <p:spPr>
            <a:xfrm>
              <a:off x="3923927" y="4652872"/>
              <a:ext cx="0" cy="792891"/>
            </a:xfrm>
            <a:prstGeom prst="line">
              <a:avLst/>
            </a:prstGeom>
            <a:ln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/>
            <p:nvPr/>
          </p:nvCxnSpPr>
          <p:spPr>
            <a:xfrm>
              <a:off x="3923927" y="5085069"/>
              <a:ext cx="1656185" cy="0"/>
            </a:xfrm>
            <a:prstGeom prst="line">
              <a:avLst/>
            </a:prstGeom>
            <a:ln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24" name="ZoneTexte 23"/>
            <p:cNvSpPr txBox="1"/>
            <p:nvPr/>
          </p:nvSpPr>
          <p:spPr>
            <a:xfrm>
              <a:off x="2520220" y="4358915"/>
              <a:ext cx="1151231" cy="33844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sz="1600" dirty="0">
                  <a:solidFill>
                    <a:srgbClr val="00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CHILARD</a:t>
              </a: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2682186" y="5127971"/>
              <a:ext cx="827299" cy="33844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sz="1600" dirty="0">
                  <a:solidFill>
                    <a:srgbClr val="00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AYADI</a:t>
              </a: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4338371" y="4741854"/>
              <a:ext cx="827298" cy="33844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sz="1600" dirty="0">
                  <a:solidFill>
                    <a:srgbClr val="00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AYADI</a:t>
              </a: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4276442" y="5127971"/>
              <a:ext cx="951155" cy="33844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sz="1600" dirty="0">
                  <a:solidFill>
                    <a:srgbClr val="00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01 / 00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93" name="Group 1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378586"/>
              </p:ext>
            </p:extLst>
          </p:nvPr>
        </p:nvGraphicFramePr>
        <p:xfrm>
          <a:off x="5580063" y="4302125"/>
          <a:ext cx="1730375" cy="1593852"/>
        </p:xfrm>
        <a:graphic>
          <a:graphicData uri="http://schemas.openxmlformats.org/drawingml/2006/table">
            <a:tbl>
              <a:tblPr/>
              <a:tblGrid>
                <a:gridCol w="866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846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55620" marB="468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fr-F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90000" marR="90000" marT="6444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46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10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55620" marB="468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fr-F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90000" marR="90000" marT="6444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463"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4440" marB="468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10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5562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463">
                <a:tc vMerge="1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4440" marB="468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5562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260" name="Rectangle 3"/>
          <p:cNvSpPr>
            <a:spLocks noChangeArrowheads="1"/>
          </p:cNvSpPr>
          <p:nvPr/>
        </p:nvSpPr>
        <p:spPr bwMode="auto">
          <a:xfrm>
            <a:off x="0" y="1268413"/>
            <a:ext cx="9144000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marL="342900" indent="-3429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altLang="fr-FR" sz="4400" b="1">
                <a:solidFill>
                  <a:srgbClr val="009999"/>
                </a:solidFill>
                <a:latin typeface="Verdana" panose="020B0604030504040204" pitchFamily="34" charset="0"/>
              </a:rPr>
              <a:t>IPPON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762125" y="3360738"/>
            <a:ext cx="576103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66700" indent="-266700" eaLnBrk="1" hangingPunct="1">
              <a:spcBef>
                <a:spcPct val="20000"/>
              </a:spcBef>
              <a:buSzPct val="200000"/>
              <a:buFontTx/>
              <a:buChar char="-"/>
              <a:defRPr/>
            </a:pPr>
            <a:r>
              <a:rPr lang="fr-FR" sz="10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  <a:r>
              <a:rPr lang="fr-FR" sz="16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lorsqu'un combattant tient son adversaire en </a:t>
            </a:r>
            <a:r>
              <a:rPr lang="fr-FR" sz="1600" b="1" i="1" dirty="0" err="1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Osaekomi</a:t>
            </a:r>
            <a:r>
              <a:rPr lang="fr-FR" sz="16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pendant 20</a:t>
            </a:r>
            <a:r>
              <a:rPr lang="en-US" sz="16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"</a:t>
            </a:r>
            <a:endParaRPr lang="fr-FR" sz="1600" b="1" dirty="0">
              <a:solidFill>
                <a:srgbClr val="00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266700" indent="-266700" eaLnBrk="1" hangingPunct="1">
              <a:spcBef>
                <a:spcPct val="20000"/>
              </a:spcBef>
              <a:buSzPct val="200000"/>
              <a:defRPr/>
            </a:pPr>
            <a:endParaRPr lang="fr-FR" sz="1600" b="1" dirty="0">
              <a:solidFill>
                <a:srgbClr val="00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pic>
        <p:nvPicPr>
          <p:cNvPr id="10262" name="Picture 5" descr="osae-kom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2565400"/>
            <a:ext cx="11176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" name="Group 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173951"/>
              </p:ext>
            </p:extLst>
          </p:nvPr>
        </p:nvGraphicFramePr>
        <p:xfrm>
          <a:off x="3275013" y="2320600"/>
          <a:ext cx="2593976" cy="654050"/>
        </p:xfrm>
        <a:graphic>
          <a:graphicData uri="http://schemas.openxmlformats.org/drawingml/2006/table">
            <a:tbl>
              <a:tblPr/>
              <a:tblGrid>
                <a:gridCol w="43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3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02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33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</a:t>
                      </a:r>
                    </a:p>
                  </a:txBody>
                  <a:tcPr marL="36000" marR="36000" marT="46850" marB="468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W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I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W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P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36000" marR="36000" marT="46850" marB="468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.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286" name="Picture 79" descr="ipp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908050"/>
            <a:ext cx="950912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87" name="Groupe 25"/>
          <p:cNvGrpSpPr>
            <a:grpSpLocks/>
          </p:cNvGrpSpPr>
          <p:nvPr/>
        </p:nvGrpSpPr>
        <p:grpSpPr bwMode="auto">
          <a:xfrm>
            <a:off x="1835150" y="4554538"/>
            <a:ext cx="3311525" cy="1106487"/>
            <a:chOff x="2916238" y="4411663"/>
            <a:chExt cx="3311525" cy="1106487"/>
          </a:xfrm>
        </p:grpSpPr>
        <p:grpSp>
          <p:nvGrpSpPr>
            <p:cNvPr id="10288" name="Groupe 18"/>
            <p:cNvGrpSpPr>
              <a:grpSpLocks/>
            </p:cNvGrpSpPr>
            <p:nvPr/>
          </p:nvGrpSpPr>
          <p:grpSpPr bwMode="auto">
            <a:xfrm>
              <a:off x="2916238" y="4411663"/>
              <a:ext cx="3311525" cy="1106487"/>
              <a:chOff x="2267744" y="4358915"/>
              <a:chExt cx="3312368" cy="1107504"/>
            </a:xfrm>
          </p:grpSpPr>
          <p:cxnSp>
            <p:nvCxnSpPr>
              <p:cNvPr id="29" name="Connecteur droit 28"/>
              <p:cNvCxnSpPr/>
              <p:nvPr/>
            </p:nvCxnSpPr>
            <p:spPr>
              <a:xfrm>
                <a:off x="2267744" y="4652872"/>
                <a:ext cx="1656185" cy="0"/>
              </a:xfrm>
              <a:prstGeom prst="line">
                <a:avLst/>
              </a:prstGeom>
              <a:ln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/>
              <p:cNvCxnSpPr/>
              <p:nvPr/>
            </p:nvCxnSpPr>
            <p:spPr>
              <a:xfrm>
                <a:off x="2267744" y="5445763"/>
                <a:ext cx="1656185" cy="0"/>
              </a:xfrm>
              <a:prstGeom prst="line">
                <a:avLst/>
              </a:prstGeom>
              <a:ln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/>
              <p:cNvCxnSpPr/>
              <p:nvPr/>
            </p:nvCxnSpPr>
            <p:spPr>
              <a:xfrm>
                <a:off x="3923929" y="4652872"/>
                <a:ext cx="0" cy="792891"/>
              </a:xfrm>
              <a:prstGeom prst="line">
                <a:avLst/>
              </a:prstGeom>
              <a:ln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/>
              <p:cNvCxnSpPr/>
              <p:nvPr/>
            </p:nvCxnSpPr>
            <p:spPr>
              <a:xfrm>
                <a:off x="3923929" y="5085069"/>
                <a:ext cx="1656183" cy="0"/>
              </a:xfrm>
              <a:prstGeom prst="line">
                <a:avLst/>
              </a:prstGeom>
              <a:ln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33" name="ZoneTexte 32"/>
              <p:cNvSpPr txBox="1"/>
              <p:nvPr/>
            </p:nvSpPr>
            <p:spPr>
              <a:xfrm>
                <a:off x="2520221" y="4358915"/>
                <a:ext cx="1151230" cy="33844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fr-FR" sz="1600" dirty="0">
                    <a:solidFill>
                      <a:srgbClr val="0066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</a:rPr>
                  <a:t>CHILARD</a:t>
                </a:r>
              </a:p>
            </p:txBody>
          </p:sp>
          <p:sp>
            <p:nvSpPr>
              <p:cNvPr id="34" name="ZoneTexte 33"/>
              <p:cNvSpPr txBox="1"/>
              <p:nvPr/>
            </p:nvSpPr>
            <p:spPr>
              <a:xfrm>
                <a:off x="2682187" y="5127971"/>
                <a:ext cx="827298" cy="33844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fr-FR" sz="1600" dirty="0">
                    <a:solidFill>
                      <a:srgbClr val="0066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</a:rPr>
                  <a:t>AYADI</a:t>
                </a:r>
              </a:p>
            </p:txBody>
          </p:sp>
          <p:sp>
            <p:nvSpPr>
              <p:cNvPr id="35" name="ZoneTexte 34"/>
              <p:cNvSpPr txBox="1"/>
              <p:nvPr/>
            </p:nvSpPr>
            <p:spPr>
              <a:xfrm>
                <a:off x="4276443" y="5127971"/>
                <a:ext cx="951154" cy="33844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fr-FR" sz="1600" dirty="0">
                    <a:solidFill>
                      <a:srgbClr val="0066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</a:rPr>
                  <a:t>10 / 00</a:t>
                </a:r>
              </a:p>
            </p:txBody>
          </p:sp>
        </p:grpSp>
        <p:sp>
          <p:nvSpPr>
            <p:cNvPr id="28" name="ZoneTexte 27"/>
            <p:cNvSpPr txBox="1"/>
            <p:nvPr/>
          </p:nvSpPr>
          <p:spPr>
            <a:xfrm>
              <a:off x="4824413" y="4819650"/>
              <a:ext cx="1152525" cy="338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sz="1600" dirty="0">
                  <a:solidFill>
                    <a:srgbClr val="00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CHILARD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2" descr="shi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989138"/>
            <a:ext cx="1081088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Group 84"/>
          <p:cNvGraphicFramePr>
            <a:graphicFrameLocks noGrp="1"/>
          </p:cNvGraphicFramePr>
          <p:nvPr/>
        </p:nvGraphicFramePr>
        <p:xfrm>
          <a:off x="3275013" y="3362325"/>
          <a:ext cx="2593976" cy="654050"/>
        </p:xfrm>
        <a:graphic>
          <a:graphicData uri="http://schemas.openxmlformats.org/drawingml/2006/table">
            <a:tbl>
              <a:tblPr/>
              <a:tblGrid>
                <a:gridCol w="43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3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02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33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</a:t>
                      </a:r>
                    </a:p>
                  </a:txBody>
                  <a:tcPr marL="36000" marR="36000" marT="46850" marB="468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W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I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W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P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36000" marR="36000" marT="46850" marB="468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.3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.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ctangle 78"/>
          <p:cNvSpPr>
            <a:spLocks noChangeArrowheads="1"/>
          </p:cNvSpPr>
          <p:nvPr/>
        </p:nvSpPr>
        <p:spPr bwMode="auto">
          <a:xfrm>
            <a:off x="1908175" y="2347913"/>
            <a:ext cx="5616575" cy="792162"/>
          </a:xfrm>
          <a:prstGeom prst="rect">
            <a:avLst/>
          </a:prstGeom>
          <a:solidFill>
            <a:srgbClr val="808080">
              <a:alpha val="3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3400" indent="-533400" eaLnBrk="1" hangingPunct="1">
              <a:spcBef>
                <a:spcPct val="20000"/>
              </a:spcBef>
              <a:buSzPct val="200000"/>
              <a:defRPr/>
            </a:pPr>
            <a:r>
              <a:rPr lang="fr-FR" sz="1400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Par équivalence, un combattant pénalisé  de </a:t>
            </a:r>
            <a:r>
              <a:rPr lang="fr-FR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3 Shido</a:t>
            </a:r>
            <a:r>
              <a:rPr lang="fr-FR" sz="1400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permet à son adversaire de bénéficier automatiquement de l'équivalent d'un </a:t>
            </a:r>
            <a:r>
              <a:rPr lang="fr-FR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ippon</a:t>
            </a:r>
            <a:r>
              <a:rPr lang="fr-FR" sz="1400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.  </a:t>
            </a:r>
          </a:p>
        </p:txBody>
      </p:sp>
      <p:sp>
        <p:nvSpPr>
          <p:cNvPr id="12315" name="Rectangle 3"/>
          <p:cNvSpPr>
            <a:spLocks noChangeArrowheads="1"/>
          </p:cNvSpPr>
          <p:nvPr/>
        </p:nvSpPr>
        <p:spPr bwMode="auto">
          <a:xfrm>
            <a:off x="0" y="1268413"/>
            <a:ext cx="9144000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marL="342900" indent="-3429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altLang="fr-FR" sz="4400" b="1">
                <a:solidFill>
                  <a:srgbClr val="009999"/>
                </a:solidFill>
                <a:latin typeface="Verdana" panose="020B0604030504040204" pitchFamily="34" charset="0"/>
              </a:rPr>
              <a:t>IPPON</a:t>
            </a:r>
          </a:p>
        </p:txBody>
      </p:sp>
      <p:grpSp>
        <p:nvGrpSpPr>
          <p:cNvPr id="12316" name="Groupe 24"/>
          <p:cNvGrpSpPr>
            <a:grpSpLocks/>
          </p:cNvGrpSpPr>
          <p:nvPr/>
        </p:nvGrpSpPr>
        <p:grpSpPr bwMode="auto">
          <a:xfrm>
            <a:off x="1836738" y="4554538"/>
            <a:ext cx="3311525" cy="1106487"/>
            <a:chOff x="2267744" y="4358915"/>
            <a:chExt cx="3312368" cy="1107504"/>
          </a:xfrm>
        </p:grpSpPr>
        <p:cxnSp>
          <p:nvCxnSpPr>
            <p:cNvPr id="7" name="Connecteur droit 6"/>
            <p:cNvCxnSpPr/>
            <p:nvPr/>
          </p:nvCxnSpPr>
          <p:spPr>
            <a:xfrm>
              <a:off x="2267744" y="4652872"/>
              <a:ext cx="1656183" cy="0"/>
            </a:xfrm>
            <a:prstGeom prst="line">
              <a:avLst/>
            </a:prstGeom>
            <a:ln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" name="Connecteur droit 7"/>
            <p:cNvCxnSpPr/>
            <p:nvPr/>
          </p:nvCxnSpPr>
          <p:spPr>
            <a:xfrm>
              <a:off x="2267744" y="5445763"/>
              <a:ext cx="1656183" cy="0"/>
            </a:xfrm>
            <a:prstGeom prst="line">
              <a:avLst/>
            </a:prstGeom>
            <a:ln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" name="Connecteur droit 8"/>
            <p:cNvCxnSpPr/>
            <p:nvPr/>
          </p:nvCxnSpPr>
          <p:spPr>
            <a:xfrm>
              <a:off x="3923927" y="4652872"/>
              <a:ext cx="0" cy="792891"/>
            </a:xfrm>
            <a:prstGeom prst="line">
              <a:avLst/>
            </a:prstGeom>
            <a:ln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/>
            <p:nvPr/>
          </p:nvCxnSpPr>
          <p:spPr>
            <a:xfrm>
              <a:off x="3923927" y="5085069"/>
              <a:ext cx="1656185" cy="0"/>
            </a:xfrm>
            <a:prstGeom prst="line">
              <a:avLst/>
            </a:prstGeom>
            <a:ln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1" name="ZoneTexte 10"/>
            <p:cNvSpPr txBox="1"/>
            <p:nvPr/>
          </p:nvSpPr>
          <p:spPr>
            <a:xfrm>
              <a:off x="2520220" y="4358915"/>
              <a:ext cx="1151231" cy="33844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sz="1600" dirty="0">
                  <a:solidFill>
                    <a:srgbClr val="00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CHILARD</a:t>
              </a: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2682186" y="5127971"/>
              <a:ext cx="827299" cy="33844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sz="1600" dirty="0">
                  <a:solidFill>
                    <a:srgbClr val="00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AYADI</a:t>
              </a: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4338371" y="4741854"/>
              <a:ext cx="827298" cy="33844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sz="1600" dirty="0">
                  <a:solidFill>
                    <a:srgbClr val="00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AYADI</a:t>
              </a: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4171641" y="5107314"/>
              <a:ext cx="1160758" cy="33844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sz="1600" dirty="0">
                  <a:solidFill>
                    <a:srgbClr val="00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10 / 00.3</a:t>
              </a:r>
            </a:p>
          </p:txBody>
        </p:sp>
      </p:grpSp>
      <p:graphicFrame>
        <p:nvGraphicFramePr>
          <p:cNvPr id="15" name="Group 1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31829"/>
              </p:ext>
            </p:extLst>
          </p:nvPr>
        </p:nvGraphicFramePr>
        <p:xfrm>
          <a:off x="5572125" y="4327525"/>
          <a:ext cx="1730375" cy="1593852"/>
        </p:xfrm>
        <a:graphic>
          <a:graphicData uri="http://schemas.openxmlformats.org/drawingml/2006/table">
            <a:tbl>
              <a:tblPr/>
              <a:tblGrid>
                <a:gridCol w="866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846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55620" marB="468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444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46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10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55620" marB="468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444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46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fr-F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90000" marR="90000" marT="64440" marB="468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10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5562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46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fr-F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00.3</a:t>
                      </a:r>
                    </a:p>
                  </a:txBody>
                  <a:tcPr marL="90000" marR="90000" marT="64440" marB="468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5562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395288" y="1052513"/>
            <a:ext cx="8208962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160" tIns="46080" rIns="92160" bIns="46080" anchor="ctr"/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algn="ctr" eaLnBrk="1" hangingPunct="1">
              <a:spcBef>
                <a:spcPts val="800"/>
              </a:spcBef>
            </a:pPr>
            <a:r>
              <a:rPr lang="fr-FR" altLang="fr-FR" sz="3200" b="1">
                <a:solidFill>
                  <a:srgbClr val="009999"/>
                </a:solidFill>
                <a:latin typeface="Verdana" panose="020B0604030504040204" pitchFamily="34" charset="0"/>
              </a:rPr>
              <a:t>WAZA ARI AWAZATE IPPON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087563" y="3071813"/>
            <a:ext cx="4833937" cy="43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266700" indent="-265113" eaLnBrk="1" hangingPunct="1">
              <a:spcBef>
                <a:spcPts val="500"/>
              </a:spcBef>
              <a:buSzPct val="200000"/>
              <a:tabLst>
                <a:tab pos="266700" algn="l"/>
                <a:tab pos="1181100" algn="l"/>
                <a:tab pos="2095500" algn="l"/>
                <a:tab pos="3009900" algn="l"/>
                <a:tab pos="3924300" algn="l"/>
                <a:tab pos="4838700" algn="l"/>
                <a:tab pos="5753100" algn="l"/>
                <a:tab pos="6667500" algn="l"/>
                <a:tab pos="7581900" algn="l"/>
                <a:tab pos="8496300" algn="l"/>
                <a:tab pos="9410700" algn="l"/>
                <a:tab pos="10325100" algn="l"/>
              </a:tabLst>
              <a:defRPr/>
            </a:pPr>
            <a:r>
              <a:rPr lang="fr-FR" b="1" i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Victoire par cumul de 2 </a:t>
            </a:r>
            <a:r>
              <a:rPr lang="fr-FR" b="1" i="1" dirty="0" err="1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waza</a:t>
            </a:r>
            <a:r>
              <a:rPr lang="fr-FR" b="1" i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  <a:r>
              <a:rPr lang="fr-FR" b="1" i="1" dirty="0" err="1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ari</a:t>
            </a:r>
            <a:endParaRPr lang="fr-FR" b="1" i="1" dirty="0">
              <a:solidFill>
                <a:srgbClr val="00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pic>
        <p:nvPicPr>
          <p:cNvPr id="13316" name="Picture 122"/>
          <p:cNvPicPr>
            <a:picLocks noChangeAspect="1" noChangeArrowheads="1"/>
          </p:cNvPicPr>
          <p:nvPr/>
        </p:nvPicPr>
        <p:blipFill>
          <a:blip r:embed="rId3" cstate="print">
            <a:lum bright="-8000"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325563"/>
            <a:ext cx="1287462" cy="258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8" name="Group 125"/>
          <p:cNvGraphicFramePr>
            <a:graphicFrameLocks noGrp="1"/>
          </p:cNvGraphicFramePr>
          <p:nvPr/>
        </p:nvGraphicFramePr>
        <p:xfrm>
          <a:off x="5580063" y="4302125"/>
          <a:ext cx="1730375" cy="1593852"/>
        </p:xfrm>
        <a:graphic>
          <a:graphicData uri="http://schemas.openxmlformats.org/drawingml/2006/table">
            <a:tbl>
              <a:tblPr/>
              <a:tblGrid>
                <a:gridCol w="866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846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55620" marB="468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fr-F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02</a:t>
                      </a:r>
                    </a:p>
                  </a:txBody>
                  <a:tcPr marL="90000" marR="90000" marT="6444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46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10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55620" marB="468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fr-F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90000" marR="90000" marT="6444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463"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fr-F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90000" marR="90000" marT="64440" marB="468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10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5562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463">
                <a:tc vMerge="1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4440" marB="468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F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5562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3335" name="Picture 5" descr="osae-kom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2565400"/>
            <a:ext cx="11176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Group 82"/>
          <p:cNvGraphicFramePr>
            <a:graphicFrameLocks noGrp="1"/>
          </p:cNvGraphicFramePr>
          <p:nvPr/>
        </p:nvGraphicFramePr>
        <p:xfrm>
          <a:off x="3275013" y="2339975"/>
          <a:ext cx="2593976" cy="654050"/>
        </p:xfrm>
        <a:graphic>
          <a:graphicData uri="http://schemas.openxmlformats.org/drawingml/2006/table">
            <a:tbl>
              <a:tblPr/>
              <a:tblGrid>
                <a:gridCol w="43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3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02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33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</a:t>
                      </a:r>
                    </a:p>
                  </a:txBody>
                  <a:tcPr marL="36000" marR="36000" marT="46850" marB="468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W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I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W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P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36000" marR="36000" marT="46850" marB="468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.</a:t>
                      </a:r>
                    </a:p>
                  </a:txBody>
                  <a:tcPr marL="36000" marR="36000" marT="46850" marB="468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3359" name="Groupe 12"/>
          <p:cNvGrpSpPr>
            <a:grpSpLocks/>
          </p:cNvGrpSpPr>
          <p:nvPr/>
        </p:nvGrpSpPr>
        <p:grpSpPr bwMode="auto">
          <a:xfrm>
            <a:off x="1835150" y="4554538"/>
            <a:ext cx="3311525" cy="1106487"/>
            <a:chOff x="2916238" y="4411663"/>
            <a:chExt cx="3311525" cy="1106487"/>
          </a:xfrm>
        </p:grpSpPr>
        <p:grpSp>
          <p:nvGrpSpPr>
            <p:cNvPr id="13361" name="Groupe 18"/>
            <p:cNvGrpSpPr>
              <a:grpSpLocks/>
            </p:cNvGrpSpPr>
            <p:nvPr/>
          </p:nvGrpSpPr>
          <p:grpSpPr bwMode="auto">
            <a:xfrm>
              <a:off x="2916238" y="4411663"/>
              <a:ext cx="3311525" cy="1106487"/>
              <a:chOff x="2267744" y="4358915"/>
              <a:chExt cx="3312368" cy="1107504"/>
            </a:xfrm>
          </p:grpSpPr>
          <p:cxnSp>
            <p:nvCxnSpPr>
              <p:cNvPr id="16" name="Connecteur droit 15"/>
              <p:cNvCxnSpPr/>
              <p:nvPr/>
            </p:nvCxnSpPr>
            <p:spPr>
              <a:xfrm>
                <a:off x="2267744" y="4652872"/>
                <a:ext cx="1656185" cy="0"/>
              </a:xfrm>
              <a:prstGeom prst="line">
                <a:avLst/>
              </a:prstGeom>
              <a:ln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/>
              <p:cNvCxnSpPr/>
              <p:nvPr/>
            </p:nvCxnSpPr>
            <p:spPr>
              <a:xfrm>
                <a:off x="2267744" y="5445763"/>
                <a:ext cx="1656185" cy="0"/>
              </a:xfrm>
              <a:prstGeom prst="line">
                <a:avLst/>
              </a:prstGeom>
              <a:ln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/>
              <p:cNvCxnSpPr/>
              <p:nvPr/>
            </p:nvCxnSpPr>
            <p:spPr>
              <a:xfrm>
                <a:off x="3923929" y="4652872"/>
                <a:ext cx="0" cy="792891"/>
              </a:xfrm>
              <a:prstGeom prst="line">
                <a:avLst/>
              </a:prstGeom>
              <a:ln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/>
              <p:cNvCxnSpPr/>
              <p:nvPr/>
            </p:nvCxnSpPr>
            <p:spPr>
              <a:xfrm>
                <a:off x="3923929" y="5085069"/>
                <a:ext cx="1656183" cy="0"/>
              </a:xfrm>
              <a:prstGeom prst="line">
                <a:avLst/>
              </a:prstGeom>
              <a:ln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20" name="ZoneTexte 19"/>
              <p:cNvSpPr txBox="1"/>
              <p:nvPr/>
            </p:nvSpPr>
            <p:spPr>
              <a:xfrm>
                <a:off x="2520221" y="4358915"/>
                <a:ext cx="1151230" cy="33844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fr-FR" sz="1600" dirty="0">
                    <a:solidFill>
                      <a:srgbClr val="0066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</a:rPr>
                  <a:t>CHILARD</a:t>
                </a:r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2682187" y="5127971"/>
                <a:ext cx="827298" cy="33844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fr-FR" sz="1600" dirty="0">
                    <a:solidFill>
                      <a:srgbClr val="0066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</a:rPr>
                  <a:t>AYADI</a:t>
                </a:r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4276443" y="5127971"/>
                <a:ext cx="951154" cy="33844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fr-FR" sz="1600" dirty="0">
                    <a:solidFill>
                      <a:srgbClr val="0066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</a:rPr>
                  <a:t>02 / 01</a:t>
                </a:r>
              </a:p>
            </p:txBody>
          </p:sp>
        </p:grpSp>
        <p:sp>
          <p:nvSpPr>
            <p:cNvPr id="15" name="ZoneTexte 14"/>
            <p:cNvSpPr txBox="1"/>
            <p:nvPr/>
          </p:nvSpPr>
          <p:spPr>
            <a:xfrm>
              <a:off x="4824413" y="4819650"/>
              <a:ext cx="1152525" cy="338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sz="1600" dirty="0">
                  <a:solidFill>
                    <a:srgbClr val="00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CHILARD</a:t>
              </a:r>
            </a:p>
          </p:txBody>
        </p:sp>
      </p:grp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1835150" y="3527425"/>
            <a:ext cx="5761038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85750" indent="-285750" eaLnBrk="1" hangingPunct="1">
              <a:spcBef>
                <a:spcPct val="20000"/>
              </a:spcBef>
              <a:buSzPct val="125000"/>
              <a:buFont typeface="Arial" panose="020B0604020202020204" pitchFamily="34" charset="0"/>
              <a:buChar char="•"/>
              <a:defRPr/>
            </a:pPr>
            <a:r>
              <a:rPr lang="fr-FR" sz="16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Lorsqu'un combattant a déjà un Waza </a:t>
            </a:r>
            <a:r>
              <a:rPr lang="fr-FR" sz="1600" b="1" dirty="0" err="1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ari</a:t>
            </a:r>
            <a:r>
              <a:rPr lang="fr-FR" sz="16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, l’</a:t>
            </a:r>
            <a:r>
              <a:rPr lang="fr-FR" sz="1600" b="1" i="1" dirty="0" err="1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Osaekomi</a:t>
            </a:r>
            <a:r>
              <a:rPr lang="fr-FR" sz="16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s’arrête à 10 secondes </a:t>
            </a:r>
          </a:p>
          <a:p>
            <a:pPr eaLnBrk="1" hangingPunct="1">
              <a:spcBef>
                <a:spcPct val="20000"/>
              </a:spcBef>
              <a:buSzPct val="200000"/>
              <a:defRPr/>
            </a:pPr>
            <a:r>
              <a:rPr lang="fr-FR" sz="14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 (au 2</a:t>
            </a:r>
            <a:r>
              <a:rPr lang="fr-FR" sz="1400" b="1" baseline="30000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ème</a:t>
            </a:r>
            <a:r>
              <a:rPr lang="fr-FR" sz="14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Waza </a:t>
            </a:r>
            <a:r>
              <a:rPr lang="fr-FR" sz="1400" b="1" dirty="0" err="1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ari</a:t>
            </a:r>
            <a:r>
              <a:rPr lang="fr-FR" sz="14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)</a:t>
            </a:r>
          </a:p>
          <a:p>
            <a:pPr marL="266700" indent="-266700" eaLnBrk="1" hangingPunct="1">
              <a:spcBef>
                <a:spcPct val="20000"/>
              </a:spcBef>
              <a:buSzPct val="200000"/>
              <a:defRPr/>
            </a:pPr>
            <a:endParaRPr lang="fr-FR" sz="1600" b="1" dirty="0">
              <a:solidFill>
                <a:srgbClr val="00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258888" y="981075"/>
            <a:ext cx="67691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Rappels</a:t>
            </a:r>
          </a:p>
          <a:p>
            <a:pPr algn="ctr" eaLnBrk="1" hangingPunct="1">
              <a:defRPr/>
            </a:pPr>
            <a:r>
              <a:rPr lang="fr-FR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Pénalités</a:t>
            </a:r>
            <a:endParaRPr lang="fr-FR" sz="1400" i="1" dirty="0">
              <a:solidFill>
                <a:srgbClr val="0066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323850" y="2133600"/>
            <a:ext cx="84978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5600" indent="-355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812800" indent="-277813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lvl="1" eaLnBrk="1" hangingPunct="1">
              <a:spcAft>
                <a:spcPct val="300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fr-FR" altLang="fr-FR">
                <a:latin typeface="Arial" panose="020B0604020202020204" pitchFamily="34" charset="0"/>
              </a:rPr>
              <a:t>1</a:t>
            </a:r>
            <a:r>
              <a:rPr lang="fr-FR" altLang="fr-FR" baseline="30000">
                <a:latin typeface="Arial" panose="020B0604020202020204" pitchFamily="34" charset="0"/>
              </a:rPr>
              <a:t>ère</a:t>
            </a:r>
            <a:r>
              <a:rPr lang="fr-FR" altLang="fr-FR">
                <a:latin typeface="Arial" panose="020B0604020202020204" pitchFamily="34" charset="0"/>
              </a:rPr>
              <a:t>  intervention : shido « pénalité » 00 / 00.1</a:t>
            </a:r>
          </a:p>
          <a:p>
            <a:pPr lvl="1" eaLnBrk="1" hangingPunct="1">
              <a:spcAft>
                <a:spcPct val="300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fr-FR" altLang="fr-FR">
                <a:latin typeface="Arial" panose="020B0604020202020204" pitchFamily="34" charset="0"/>
              </a:rPr>
              <a:t>2</a:t>
            </a:r>
            <a:r>
              <a:rPr lang="fr-FR" altLang="fr-FR" baseline="30000">
                <a:latin typeface="Arial" panose="020B0604020202020204" pitchFamily="34" charset="0"/>
              </a:rPr>
              <a:t>ème</a:t>
            </a:r>
            <a:r>
              <a:rPr lang="fr-FR" altLang="fr-FR">
                <a:latin typeface="Arial" panose="020B0604020202020204" pitchFamily="34" charset="0"/>
              </a:rPr>
              <a:t> intervention : shido « 2</a:t>
            </a:r>
            <a:r>
              <a:rPr lang="fr-FR" altLang="fr-FR" b="1" baseline="30000">
                <a:latin typeface="Arial" panose="020B0604020202020204" pitchFamily="34" charset="0"/>
              </a:rPr>
              <a:t>ème</a:t>
            </a:r>
            <a:r>
              <a:rPr lang="fr-FR" altLang="fr-FR">
                <a:latin typeface="Arial" panose="020B0604020202020204" pitchFamily="34" charset="0"/>
              </a:rPr>
              <a:t> pénalité » 00 / 00.2</a:t>
            </a:r>
          </a:p>
          <a:p>
            <a:pPr lvl="1" eaLnBrk="1" hangingPunct="1">
              <a:spcAft>
                <a:spcPct val="300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fr-FR" altLang="fr-FR">
                <a:latin typeface="Arial" panose="020B0604020202020204" pitchFamily="34" charset="0"/>
              </a:rPr>
              <a:t>3</a:t>
            </a:r>
            <a:r>
              <a:rPr lang="fr-FR" altLang="fr-FR" baseline="30000">
                <a:latin typeface="Arial" panose="020B0604020202020204" pitchFamily="34" charset="0"/>
              </a:rPr>
              <a:t>ème</a:t>
            </a:r>
            <a:r>
              <a:rPr lang="fr-FR" altLang="fr-FR">
                <a:latin typeface="Arial" panose="020B0604020202020204" pitchFamily="34" charset="0"/>
              </a:rPr>
              <a:t> intervention : shido « 3</a:t>
            </a:r>
            <a:r>
              <a:rPr lang="fr-FR" altLang="fr-FR" b="1" baseline="30000">
                <a:latin typeface="Arial" panose="020B0604020202020204" pitchFamily="34" charset="0"/>
              </a:rPr>
              <a:t>ème</a:t>
            </a:r>
            <a:r>
              <a:rPr lang="fr-FR" altLang="fr-FR">
                <a:latin typeface="Arial" panose="020B0604020202020204" pitchFamily="34" charset="0"/>
              </a:rPr>
              <a:t> pénalité » 10 / 00.3</a:t>
            </a:r>
          </a:p>
        </p:txBody>
      </p:sp>
      <p:graphicFrame>
        <p:nvGraphicFramePr>
          <p:cNvPr id="4" name="Group 69"/>
          <p:cNvGraphicFramePr>
            <a:graphicFrameLocks noGrp="1"/>
          </p:cNvGraphicFramePr>
          <p:nvPr/>
        </p:nvGraphicFramePr>
        <p:xfrm>
          <a:off x="1357313" y="3716338"/>
          <a:ext cx="2638425" cy="1033462"/>
        </p:xfrm>
        <a:graphic>
          <a:graphicData uri="http://schemas.openxmlformats.org/drawingml/2006/table">
            <a:tbl>
              <a:tblPr/>
              <a:tblGrid>
                <a:gridCol w="377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2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6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30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794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I</a:t>
                      </a:r>
                    </a:p>
                  </a:txBody>
                  <a:tcPr marL="36000" marR="36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W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P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I</a:t>
                      </a:r>
                    </a:p>
                  </a:txBody>
                  <a:tcPr marL="36000" marR="36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W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P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89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</a:t>
                      </a:r>
                    </a:p>
                  </a:txBody>
                  <a:tcPr marL="36000" marR="36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0</a:t>
                      </a:r>
                    </a:p>
                  </a:txBody>
                  <a:tcPr marL="36000" marR="36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0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.1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Group 69"/>
          <p:cNvGraphicFramePr>
            <a:graphicFrameLocks noGrp="1"/>
          </p:cNvGraphicFramePr>
          <p:nvPr/>
        </p:nvGraphicFramePr>
        <p:xfrm>
          <a:off x="5003800" y="3716338"/>
          <a:ext cx="2638425" cy="1033462"/>
        </p:xfrm>
        <a:graphic>
          <a:graphicData uri="http://schemas.openxmlformats.org/drawingml/2006/table">
            <a:tbl>
              <a:tblPr/>
              <a:tblGrid>
                <a:gridCol w="377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2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6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30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794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I</a:t>
                      </a:r>
                    </a:p>
                  </a:txBody>
                  <a:tcPr marL="36000" marR="36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W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P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I</a:t>
                      </a:r>
                    </a:p>
                  </a:txBody>
                  <a:tcPr marL="36000" marR="36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W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P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89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</a:t>
                      </a:r>
                    </a:p>
                  </a:txBody>
                  <a:tcPr marL="36000" marR="36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0</a:t>
                      </a:r>
                    </a:p>
                  </a:txBody>
                  <a:tcPr marL="36000" marR="36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0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.2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Group 69"/>
          <p:cNvGraphicFramePr>
            <a:graphicFrameLocks noGrp="1"/>
          </p:cNvGraphicFramePr>
          <p:nvPr/>
        </p:nvGraphicFramePr>
        <p:xfrm>
          <a:off x="3157538" y="5013325"/>
          <a:ext cx="2638425" cy="1033463"/>
        </p:xfrm>
        <a:graphic>
          <a:graphicData uri="http://schemas.openxmlformats.org/drawingml/2006/table">
            <a:tbl>
              <a:tblPr/>
              <a:tblGrid>
                <a:gridCol w="377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2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6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30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794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I</a:t>
                      </a:r>
                    </a:p>
                  </a:txBody>
                  <a:tcPr marL="36000" marR="36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W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P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I</a:t>
                      </a:r>
                    </a:p>
                  </a:txBody>
                  <a:tcPr marL="36000" marR="36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W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P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marL="36000" marR="36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0</a:t>
                      </a:r>
                    </a:p>
                  </a:txBody>
                  <a:tcPr marL="36000" marR="36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0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.3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69">
            <a:extLst>
              <a:ext uri="{FF2B5EF4-FFF2-40B4-BE49-F238E27FC236}">
                <a16:creationId xmlns:a16="http://schemas.microsoft.com/office/drawing/2014/main" id="{235CA6A9-BA9C-191D-C822-F41A4C6439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704220"/>
              </p:ext>
            </p:extLst>
          </p:nvPr>
        </p:nvGraphicFramePr>
        <p:xfrm>
          <a:off x="827088" y="1916262"/>
          <a:ext cx="3816917" cy="935037"/>
        </p:xfrm>
        <a:graphic>
          <a:graphicData uri="http://schemas.openxmlformats.org/drawingml/2006/table">
            <a:tbl>
              <a:tblPr/>
              <a:tblGrid>
                <a:gridCol w="3961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2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6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96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1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19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2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73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596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I</a:t>
                      </a:r>
                    </a:p>
                  </a:txBody>
                  <a:tcPr marL="36005" marR="36005" marT="46752" marB="467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W</a:t>
                      </a:r>
                    </a:p>
                  </a:txBody>
                  <a:tcPr marL="36005" marR="36005" marT="46752" marB="467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P</a:t>
                      </a:r>
                    </a:p>
                  </a:txBody>
                  <a:tcPr marL="36005" marR="36005" marT="46752" marB="467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K</a:t>
                      </a:r>
                    </a:p>
                  </a:txBody>
                  <a:tcPr marL="36005" marR="36005" marT="46752" marB="467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5" marR="36005" marT="46752" marB="467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I</a:t>
                      </a:r>
                    </a:p>
                  </a:txBody>
                  <a:tcPr marL="36005" marR="36005" marT="46752" marB="467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W</a:t>
                      </a:r>
                    </a:p>
                  </a:txBody>
                  <a:tcPr marL="36005" marR="36005" marT="46752" marB="467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P</a:t>
                      </a:r>
                    </a:p>
                  </a:txBody>
                  <a:tcPr marL="36005" marR="36005" marT="46752" marB="467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K</a:t>
                      </a:r>
                    </a:p>
                  </a:txBody>
                  <a:tcPr marL="36005" marR="36005" marT="46752" marB="467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54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</a:t>
                      </a:r>
                    </a:p>
                  </a:txBody>
                  <a:tcPr marL="36005" marR="36005" marT="46752" marB="467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</a:t>
                      </a:r>
                    </a:p>
                  </a:txBody>
                  <a:tcPr marL="36005" marR="36005" marT="46752" marB="467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5" marR="36005" marT="46752" marB="467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5" marR="36005" marT="46752" marB="467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0</a:t>
                      </a:r>
                    </a:p>
                  </a:txBody>
                  <a:tcPr marL="36005" marR="36005" marT="46752" marB="467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0</a:t>
                      </a:r>
                    </a:p>
                  </a:txBody>
                  <a:tcPr marL="36005" marR="36005" marT="46752" marB="467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.1</a:t>
                      </a:r>
                    </a:p>
                  </a:txBody>
                  <a:tcPr marL="36005" marR="36005" marT="46752" marB="467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marL="36005" marR="36005" marT="46752" marB="467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Rectangle 4">
            <a:extLst>
              <a:ext uri="{FF2B5EF4-FFF2-40B4-BE49-F238E27FC236}">
                <a16:creationId xmlns:a16="http://schemas.microsoft.com/office/drawing/2014/main" id="{81F801FB-4082-4F3F-B032-99C87BD2E3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013" y="1412875"/>
            <a:ext cx="3240087" cy="28733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eaLnBrk="1" hangingPunct="1">
              <a:spcBef>
                <a:spcPct val="20000"/>
              </a:spcBef>
              <a:buSzPct val="200000"/>
              <a:defRPr/>
            </a:pPr>
            <a:r>
              <a:rPr lang="fr-FR" sz="16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Victoire combattant </a:t>
            </a:r>
            <a:r>
              <a:rPr lang="fr-FR" sz="1600" b="1" u="sng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Blanc</a:t>
            </a:r>
          </a:p>
        </p:txBody>
      </p:sp>
      <p:graphicFrame>
        <p:nvGraphicFramePr>
          <p:cNvPr id="4" name="Group 69">
            <a:extLst>
              <a:ext uri="{FF2B5EF4-FFF2-40B4-BE49-F238E27FC236}">
                <a16:creationId xmlns:a16="http://schemas.microsoft.com/office/drawing/2014/main" id="{9BBFCA02-45DF-AE90-E206-066930BD9C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401482"/>
              </p:ext>
            </p:extLst>
          </p:nvPr>
        </p:nvGraphicFramePr>
        <p:xfrm>
          <a:off x="827088" y="3429000"/>
          <a:ext cx="3816920" cy="936625"/>
        </p:xfrm>
        <a:graphic>
          <a:graphicData uri="http://schemas.openxmlformats.org/drawingml/2006/table">
            <a:tbl>
              <a:tblPr/>
              <a:tblGrid>
                <a:gridCol w="396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0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5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95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06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85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602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I</a:t>
                      </a:r>
                    </a:p>
                  </a:txBody>
                  <a:tcPr marL="36005" marR="36005" marT="46831" marB="468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W</a:t>
                      </a: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P</a:t>
                      </a: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K</a:t>
                      </a: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5" marR="36005" marT="46831" marB="468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I</a:t>
                      </a:r>
                    </a:p>
                  </a:txBody>
                  <a:tcPr marL="36005" marR="36005" marT="46831" marB="468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W</a:t>
                      </a: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P</a:t>
                      </a: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K</a:t>
                      </a: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3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</a:t>
                      </a:r>
                    </a:p>
                  </a:txBody>
                  <a:tcPr marL="36005" marR="36005" marT="46831" marB="468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.1</a:t>
                      </a: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0</a:t>
                      </a:r>
                    </a:p>
                  </a:txBody>
                  <a:tcPr marL="36005" marR="36005" marT="46831" marB="468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.2</a:t>
                      </a: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21F7B1F7-41A5-2BD1-0BED-51C87B4806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013" y="3068638"/>
            <a:ext cx="3240087" cy="2889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eaLnBrk="1" hangingPunct="1">
              <a:spcBef>
                <a:spcPct val="20000"/>
              </a:spcBef>
              <a:buSzPct val="200000"/>
              <a:defRPr/>
            </a:pPr>
            <a:r>
              <a:rPr lang="fr-FR" sz="16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Victoire combattant </a:t>
            </a:r>
            <a:r>
              <a:rPr lang="fr-FR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Rouge</a:t>
            </a:r>
          </a:p>
        </p:txBody>
      </p:sp>
      <p:graphicFrame>
        <p:nvGraphicFramePr>
          <p:cNvPr id="8" name="Tableau 8">
            <a:extLst>
              <a:ext uri="{FF2B5EF4-FFF2-40B4-BE49-F238E27FC236}">
                <a16:creationId xmlns:a16="http://schemas.microsoft.com/office/drawing/2014/main" id="{7EEB37DF-6E92-61F5-9714-C2392649682F}"/>
              </a:ext>
            </a:extLst>
          </p:cNvPr>
          <p:cNvGraphicFramePr>
            <a:graphicFrameLocks noGrp="1"/>
          </p:cNvGraphicFramePr>
          <p:nvPr/>
        </p:nvGraphicFramePr>
        <p:xfrm>
          <a:off x="5867400" y="1973263"/>
          <a:ext cx="2520950" cy="735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7506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Nom combattant blanc</a:t>
                      </a:r>
                    </a:p>
                  </a:txBody>
                  <a:tcPr marL="91464" marR="91464" marT="45668" marB="456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506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00.1 (2K) / 00</a:t>
                      </a:r>
                    </a:p>
                  </a:txBody>
                  <a:tcPr marL="91464" marR="91464" marT="45668" marB="456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A8EE79F8-5811-BB06-E62A-F71575E895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030863"/>
              </p:ext>
            </p:extLst>
          </p:nvPr>
        </p:nvGraphicFramePr>
        <p:xfrm>
          <a:off x="5862638" y="3529013"/>
          <a:ext cx="2525712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5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830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Nom combattant Rouge</a:t>
                      </a:r>
                    </a:p>
                  </a:txBody>
                  <a:tcPr marL="91443" marR="91443" marT="45766" marB="4576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01.1 / 01.2</a:t>
                      </a:r>
                    </a:p>
                  </a:txBody>
                  <a:tcPr marL="91443" marR="91443" marT="45766" marB="4576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F1E8AD49-6A1C-4134-269E-2F2EDA19FA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3608" y="4725144"/>
            <a:ext cx="3672408" cy="288032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eaLnBrk="1" hangingPunct="1">
              <a:spcBef>
                <a:spcPct val="20000"/>
              </a:spcBef>
              <a:buSzPct val="200000"/>
              <a:defRPr/>
            </a:pPr>
            <a:r>
              <a:rPr lang="fr-FR" sz="1600" b="1" u="sng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ighlight>
                  <a:srgbClr val="FFFF00"/>
                </a:highlight>
                <a:latin typeface="Verdana" pitchFamily="34" charset="0"/>
              </a:rPr>
              <a:t>Ce qu’on ne souhaite pas voir</a:t>
            </a:r>
            <a:endParaRPr lang="fr-FR" sz="1600" b="1" u="sng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highlight>
                <a:srgbClr val="FFFF00"/>
              </a:highlight>
              <a:latin typeface="Verdana" pitchFamily="34" charset="0"/>
            </a:endParaRPr>
          </a:p>
        </p:txBody>
      </p:sp>
      <p:graphicFrame>
        <p:nvGraphicFramePr>
          <p:cNvPr id="11" name="Group 69">
            <a:extLst>
              <a:ext uri="{FF2B5EF4-FFF2-40B4-BE49-F238E27FC236}">
                <a16:creationId xmlns:a16="http://schemas.microsoft.com/office/drawing/2014/main" id="{7917CF44-E848-5AB4-BDA5-C7A491EC9C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782181"/>
              </p:ext>
            </p:extLst>
          </p:nvPr>
        </p:nvGraphicFramePr>
        <p:xfrm>
          <a:off x="827088" y="5229225"/>
          <a:ext cx="3816920" cy="936625"/>
        </p:xfrm>
        <a:graphic>
          <a:graphicData uri="http://schemas.openxmlformats.org/drawingml/2006/table">
            <a:tbl>
              <a:tblPr/>
              <a:tblGrid>
                <a:gridCol w="396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0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5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95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06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85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602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I</a:t>
                      </a:r>
                    </a:p>
                  </a:txBody>
                  <a:tcPr marL="36005" marR="36005" marT="46831" marB="468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W</a:t>
                      </a: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P</a:t>
                      </a: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K</a:t>
                      </a: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5" marR="36005" marT="46831" marB="468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I</a:t>
                      </a:r>
                    </a:p>
                  </a:txBody>
                  <a:tcPr marL="36005" marR="36005" marT="46831" marB="468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W</a:t>
                      </a: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P</a:t>
                      </a: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K</a:t>
                      </a: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3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marL="36005" marR="36005" marT="46831" marB="468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</a:t>
                      </a: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0</a:t>
                      </a:r>
                    </a:p>
                  </a:txBody>
                  <a:tcPr marL="36005" marR="36005" marT="46831" marB="468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5" marR="36005" marT="46831" marB="468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03FF070D-9C86-8C99-1D8F-D6D55330D5ED}"/>
              </a:ext>
            </a:extLst>
          </p:cNvPr>
          <p:cNvGraphicFramePr>
            <a:graphicFrameLocks noGrp="1"/>
          </p:cNvGraphicFramePr>
          <p:nvPr/>
        </p:nvGraphicFramePr>
        <p:xfrm>
          <a:off x="5861160" y="5329272"/>
          <a:ext cx="2525634" cy="735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56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7928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Nom combattant Rouge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928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fr-FR" dirty="0">
                          <a:solidFill>
                            <a:schemeClr val="tx1"/>
                          </a:solidFill>
                          <a:highlight>
                            <a:srgbClr val="FF6600"/>
                          </a:highlight>
                        </a:rPr>
                        <a:t>.0</a:t>
                      </a: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 / 01</a:t>
                      </a:r>
                      <a:r>
                        <a:rPr lang="fr-FR" dirty="0">
                          <a:solidFill>
                            <a:schemeClr val="tx1"/>
                          </a:solidFill>
                          <a:highlight>
                            <a:srgbClr val="FF6600"/>
                          </a:highlight>
                        </a:rPr>
                        <a:t>.0(0K)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9" descr="annul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96975"/>
            <a:ext cx="2954337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902" name="Rectangle 30"/>
          <p:cNvSpPr>
            <a:spLocks noChangeArrowheads="1"/>
          </p:cNvSpPr>
          <p:nvPr/>
        </p:nvSpPr>
        <p:spPr bwMode="auto">
          <a:xfrm>
            <a:off x="2843213" y="2636838"/>
            <a:ext cx="6011862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3400" indent="-533400" eaLnBrk="1" hangingPunct="1">
              <a:lnSpc>
                <a:spcPct val="140000"/>
              </a:lnSpc>
              <a:spcBef>
                <a:spcPct val="20000"/>
              </a:spcBef>
              <a:buSzPct val="200000"/>
              <a:defRPr/>
            </a:pPr>
            <a:r>
              <a:rPr lang="fr-FR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Lorsque l'arbitre veut annuler la valeur</a:t>
            </a:r>
          </a:p>
          <a:p>
            <a:pPr marL="533400" indent="-533400" eaLnBrk="1" hangingPunct="1">
              <a:lnSpc>
                <a:spcPct val="140000"/>
              </a:lnSpc>
              <a:spcBef>
                <a:spcPct val="20000"/>
              </a:spcBef>
              <a:buSzPct val="200000"/>
              <a:defRPr/>
            </a:pPr>
            <a:r>
              <a:rPr lang="fr-FR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d'une action, il fera simultanément </a:t>
            </a:r>
          </a:p>
          <a:p>
            <a:pPr marL="533400" indent="-533400" eaLnBrk="1" hangingPunct="1">
              <a:lnSpc>
                <a:spcPct val="140000"/>
              </a:lnSpc>
              <a:spcBef>
                <a:spcPct val="20000"/>
              </a:spcBef>
              <a:buSzPct val="200000"/>
              <a:defRPr/>
            </a:pPr>
            <a:r>
              <a:rPr lang="fr-FR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le geste correspondant à la valeur et</a:t>
            </a:r>
          </a:p>
          <a:p>
            <a:pPr marL="533400" indent="-533400" eaLnBrk="1" hangingPunct="1">
              <a:lnSpc>
                <a:spcPct val="140000"/>
              </a:lnSpc>
              <a:spcBef>
                <a:spcPct val="20000"/>
              </a:spcBef>
              <a:buSzPct val="200000"/>
              <a:defRPr/>
            </a:pPr>
            <a:r>
              <a:rPr lang="fr-FR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le geste identique aux actions non valables.</a:t>
            </a:r>
          </a:p>
        </p:txBody>
      </p:sp>
      <p:sp>
        <p:nvSpPr>
          <p:cNvPr id="79903" name="Rectangle 31"/>
          <p:cNvSpPr>
            <a:spLocks noChangeArrowheads="1"/>
          </p:cNvSpPr>
          <p:nvPr/>
        </p:nvSpPr>
        <p:spPr bwMode="auto">
          <a:xfrm>
            <a:off x="611188" y="5229225"/>
            <a:ext cx="7993062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3400" indent="-533400" eaLnBrk="1" hangingPunct="1">
              <a:lnSpc>
                <a:spcPct val="140000"/>
              </a:lnSpc>
              <a:spcBef>
                <a:spcPct val="20000"/>
              </a:spcBef>
              <a:buSzPct val="200000"/>
              <a:defRPr/>
            </a:pPr>
            <a:r>
              <a:rPr lang="fr-FR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S'il désire modifier la valeur d'une action, il annulera par</a:t>
            </a:r>
          </a:p>
          <a:p>
            <a:pPr marL="533400" indent="-533400" eaLnBrk="1" hangingPunct="1">
              <a:lnSpc>
                <a:spcPct val="140000"/>
              </a:lnSpc>
              <a:spcBef>
                <a:spcPct val="20000"/>
              </a:spcBef>
              <a:buSzPct val="200000"/>
              <a:defRPr/>
            </a:pPr>
            <a:r>
              <a:rPr lang="fr-FR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ce moyen la première valeur puis indiquera la valeur voulue.</a:t>
            </a:r>
          </a:p>
        </p:txBody>
      </p:sp>
      <p:sp>
        <p:nvSpPr>
          <p:cNvPr id="16389" name="Rectangle 32"/>
          <p:cNvSpPr>
            <a:spLocks noChangeArrowheads="1"/>
          </p:cNvSpPr>
          <p:nvPr/>
        </p:nvSpPr>
        <p:spPr bwMode="auto">
          <a:xfrm>
            <a:off x="1763713" y="1557338"/>
            <a:ext cx="7200900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marL="342900" indent="-3429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altLang="fr-FR" sz="3200" b="1">
                <a:solidFill>
                  <a:srgbClr val="009999"/>
                </a:solidFill>
                <a:latin typeface="Verdana" panose="020B0604030504040204" pitchFamily="34" charset="0"/>
              </a:rPr>
              <a:t>ANNULATION D’UNE VALEUR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3005</TotalTime>
  <Words>682</Words>
  <Application>Microsoft Macintosh PowerPoint</Application>
  <PresentationFormat>Affichage à l'écran (4:3)</PresentationFormat>
  <Paragraphs>300</Paragraphs>
  <Slides>13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Arial Black</vt:lpstr>
      <vt:lpstr>Comic Sans MS</vt:lpstr>
      <vt:lpstr>Tahoma</vt:lpstr>
      <vt:lpstr>Verdana</vt:lpstr>
      <vt:lpstr>Wingdings</vt:lpstr>
      <vt:lpstr>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sommaire</dc:title>
  <dc:subject>diaporama de formation des comissaires sportifs judo</dc:subject>
  <dc:creator>JYAV5372</dc:creator>
  <cp:lastModifiedBy>Aurélie Gicquel</cp:lastModifiedBy>
  <cp:revision>173</cp:revision>
  <dcterms:created xsi:type="dcterms:W3CDTF">2006-09-25T14:34:05Z</dcterms:created>
  <dcterms:modified xsi:type="dcterms:W3CDTF">2023-12-11T21:53:10Z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opriétaire">
    <vt:lpwstr>Jean Claude VIALETTE</vt:lpwstr>
  </property>
  <property fmtid="{D5CDD505-2E9C-101B-9397-08002B2CF9AE}" pid="3" name="Destination">
    <vt:lpwstr>Comissaires sportifs Judo</vt:lpwstr>
  </property>
  <property fmtid="{D5CDD505-2E9C-101B-9397-08002B2CF9AE}" pid="4" name="MSIP_Label_07222825-62ea-40f3-96b5-5375c07996e2_Enabled">
    <vt:lpwstr>true</vt:lpwstr>
  </property>
  <property fmtid="{D5CDD505-2E9C-101B-9397-08002B2CF9AE}" pid="5" name="MSIP_Label_07222825-62ea-40f3-96b5-5375c07996e2_SetDate">
    <vt:lpwstr>2023-02-25T20:52:47Z</vt:lpwstr>
  </property>
  <property fmtid="{D5CDD505-2E9C-101B-9397-08002B2CF9AE}" pid="6" name="MSIP_Label_07222825-62ea-40f3-96b5-5375c07996e2_Method">
    <vt:lpwstr>Privileged</vt:lpwstr>
  </property>
  <property fmtid="{D5CDD505-2E9C-101B-9397-08002B2CF9AE}" pid="7" name="MSIP_Label_07222825-62ea-40f3-96b5-5375c07996e2_Name">
    <vt:lpwstr>unrestricted_parent.2</vt:lpwstr>
  </property>
  <property fmtid="{D5CDD505-2E9C-101B-9397-08002B2CF9AE}" pid="8" name="MSIP_Label_07222825-62ea-40f3-96b5-5375c07996e2_SiteId">
    <vt:lpwstr>90c7a20a-f34b-40bf-bc48-b9253b6f5d20</vt:lpwstr>
  </property>
  <property fmtid="{D5CDD505-2E9C-101B-9397-08002B2CF9AE}" pid="9" name="MSIP_Label_07222825-62ea-40f3-96b5-5375c07996e2_ActionId">
    <vt:lpwstr>577f507a-b014-4a8c-8918-66c0fd3a50bf</vt:lpwstr>
  </property>
  <property fmtid="{D5CDD505-2E9C-101B-9397-08002B2CF9AE}" pid="10" name="MSIP_Label_07222825-62ea-40f3-96b5-5375c07996e2_ContentBits">
    <vt:lpwstr>0</vt:lpwstr>
  </property>
</Properties>
</file>