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0" r:id="rId2"/>
    <p:sldId id="268" r:id="rId3"/>
    <p:sldId id="262" r:id="rId4"/>
    <p:sldId id="270" r:id="rId5"/>
    <p:sldId id="271" r:id="rId6"/>
    <p:sldId id="265" r:id="rId7"/>
    <p:sldId id="274" r:id="rId8"/>
    <p:sldId id="273" r:id="rId9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EC2099"/>
    <a:srgbClr val="006699"/>
    <a:srgbClr val="33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33" autoAdjust="0"/>
    <p:restoredTop sz="94662" autoAdjust="0"/>
  </p:normalViewPr>
  <p:slideViewPr>
    <p:cSldViewPr>
      <p:cViewPr varScale="1">
        <p:scale>
          <a:sx n="74" d="100"/>
          <a:sy n="74" d="100"/>
        </p:scale>
        <p:origin x="18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0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63C1424E-B299-5D03-D59F-B5FD81C4166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368FE73D-7F48-2180-38AA-F88456B5DCD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4227370F-684C-174C-6046-A4CAC2EB914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F1E460D0-75F4-E192-E03D-C97E3D2404A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D2997C4-B455-4031-8498-D799D28FB13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6791AE90-CE61-FFEF-D318-D3C1799278D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6DAB1C9-D76E-8A25-ADDD-8B73552AE7A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C76B365-C29D-7E51-F223-6CD66DBFC79B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5AFF24FE-53E3-6F21-34A0-C0D48E6BA2D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D1B30349-5975-777A-A6DC-ABB1B695E1F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CFF0907E-24DF-3530-2032-E1B4F28FFA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550D7D5-0E39-46B9-9FEF-26D0E35A4A4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39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4EAC166A-4521-106E-8408-261767A33D7A}"/>
              </a:ext>
            </a:extLst>
          </p:cNvPr>
          <p:cNvSpPr/>
          <p:nvPr userDrawn="1"/>
        </p:nvSpPr>
        <p:spPr>
          <a:xfrm>
            <a:off x="-7061" y="-27384"/>
            <a:ext cx="9144000" cy="983536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8B072102-F8DE-C95C-E198-4AA3C1A8A31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86050" y="6551613"/>
            <a:ext cx="3895725" cy="19843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-FR" sz="1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Formation des commissaires sportifs départementaux</a:t>
            </a:r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C8D2812C-0D9C-1190-398F-962F14B49E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04025" y="6542088"/>
            <a:ext cx="1905000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BFDBBA68-3ED4-4735-838E-D5318D8C5217}" type="slidenum">
              <a:rPr lang="fr-FR" altLang="fr-FR" sz="1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pPr algn="r" eaLnBrk="1" hangingPunct="1">
                <a:defRPr/>
              </a:pPr>
              <a:t>‹N°›</a:t>
            </a:fld>
            <a:endParaRPr lang="fr-FR" altLang="fr-FR" sz="1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id="{1D6F8A39-7B46-B370-B191-5692500F2B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24163" y="438150"/>
            <a:ext cx="3616325" cy="277813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Saison 2023 – 2024</a:t>
            </a:r>
          </a:p>
        </p:txBody>
      </p:sp>
      <p:grpSp>
        <p:nvGrpSpPr>
          <p:cNvPr id="27" name="Graphique 5">
            <a:extLst>
              <a:ext uri="{FF2B5EF4-FFF2-40B4-BE49-F238E27FC236}">
                <a16:creationId xmlns:a16="http://schemas.microsoft.com/office/drawing/2014/main" id="{DA21A515-C8D6-757F-CD50-5159D75713CD}"/>
              </a:ext>
            </a:extLst>
          </p:cNvPr>
          <p:cNvGrpSpPr/>
          <p:nvPr userDrawn="1"/>
        </p:nvGrpSpPr>
        <p:grpSpPr>
          <a:xfrm>
            <a:off x="320799" y="283894"/>
            <a:ext cx="804625" cy="413356"/>
            <a:chOff x="7443242" y="1620581"/>
            <a:chExt cx="1782855" cy="686921"/>
          </a:xfrm>
          <a:solidFill>
            <a:schemeClr val="bg1"/>
          </a:solidFill>
        </p:grpSpPr>
        <p:sp>
          <p:nvSpPr>
            <p:cNvPr id="28" name="Forme libre : forme 27">
              <a:extLst>
                <a:ext uri="{FF2B5EF4-FFF2-40B4-BE49-F238E27FC236}">
                  <a16:creationId xmlns:a16="http://schemas.microsoft.com/office/drawing/2014/main" id="{23EAA8DA-496D-E589-FD65-648886AC4277}"/>
                </a:ext>
              </a:extLst>
            </p:cNvPr>
            <p:cNvSpPr/>
            <p:nvPr/>
          </p:nvSpPr>
          <p:spPr>
            <a:xfrm>
              <a:off x="7937926" y="1718009"/>
              <a:ext cx="164565" cy="218969"/>
            </a:xfrm>
            <a:custGeom>
              <a:avLst/>
              <a:gdLst>
                <a:gd name="connsiteX0" fmla="*/ 61043 w 164565"/>
                <a:gd name="connsiteY0" fmla="*/ 148511 h 218969"/>
                <a:gd name="connsiteX1" fmla="*/ 153907 w 164565"/>
                <a:gd name="connsiteY1" fmla="*/ 148511 h 218969"/>
                <a:gd name="connsiteX2" fmla="*/ 153907 w 164565"/>
                <a:gd name="connsiteY2" fmla="*/ 93663 h 218969"/>
                <a:gd name="connsiteX3" fmla="*/ 61043 w 164565"/>
                <a:gd name="connsiteY3" fmla="*/ 93663 h 218969"/>
                <a:gd name="connsiteX4" fmla="*/ 61043 w 164565"/>
                <a:gd name="connsiteY4" fmla="*/ 57513 h 218969"/>
                <a:gd name="connsiteX5" fmla="*/ 164566 w 164565"/>
                <a:gd name="connsiteY5" fmla="*/ 57513 h 218969"/>
                <a:gd name="connsiteX6" fmla="*/ 164566 w 164565"/>
                <a:gd name="connsiteY6" fmla="*/ 0 h 218969"/>
                <a:gd name="connsiteX7" fmla="*/ 0 w 164565"/>
                <a:gd name="connsiteY7" fmla="*/ 0 h 218969"/>
                <a:gd name="connsiteX8" fmla="*/ 0 w 164565"/>
                <a:gd name="connsiteY8" fmla="*/ 218970 h 218969"/>
                <a:gd name="connsiteX9" fmla="*/ 61043 w 164565"/>
                <a:gd name="connsiteY9" fmla="*/ 218970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565" h="218969">
                  <a:moveTo>
                    <a:pt x="61043" y="148511"/>
                  </a:moveTo>
                  <a:lnTo>
                    <a:pt x="153907" y="148511"/>
                  </a:lnTo>
                  <a:lnTo>
                    <a:pt x="153907" y="93663"/>
                  </a:lnTo>
                  <a:lnTo>
                    <a:pt x="61043" y="93663"/>
                  </a:lnTo>
                  <a:lnTo>
                    <a:pt x="61043" y="57513"/>
                  </a:lnTo>
                  <a:lnTo>
                    <a:pt x="164566" y="57513"/>
                  </a:ln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61043" y="21897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orme libre : forme 28">
              <a:extLst>
                <a:ext uri="{FF2B5EF4-FFF2-40B4-BE49-F238E27FC236}">
                  <a16:creationId xmlns:a16="http://schemas.microsoft.com/office/drawing/2014/main" id="{525D1FE0-B394-0323-CD5B-95ED276629B7}"/>
                </a:ext>
              </a:extLst>
            </p:cNvPr>
            <p:cNvSpPr/>
            <p:nvPr/>
          </p:nvSpPr>
          <p:spPr>
            <a:xfrm>
              <a:off x="9061531" y="1718009"/>
              <a:ext cx="164565" cy="218969"/>
            </a:xfrm>
            <a:custGeom>
              <a:avLst/>
              <a:gdLst>
                <a:gd name="connsiteX0" fmla="*/ 164566 w 164565"/>
                <a:gd name="connsiteY0" fmla="*/ 55514 h 218969"/>
                <a:gd name="connsiteX1" fmla="*/ 164566 w 164565"/>
                <a:gd name="connsiteY1" fmla="*/ 0 h 218969"/>
                <a:gd name="connsiteX2" fmla="*/ 0 w 164565"/>
                <a:gd name="connsiteY2" fmla="*/ 0 h 218969"/>
                <a:gd name="connsiteX3" fmla="*/ 0 w 164565"/>
                <a:gd name="connsiteY3" fmla="*/ 218970 h 218969"/>
                <a:gd name="connsiteX4" fmla="*/ 164566 w 164565"/>
                <a:gd name="connsiteY4" fmla="*/ 218970 h 218969"/>
                <a:gd name="connsiteX5" fmla="*/ 164566 w 164565"/>
                <a:gd name="connsiteY5" fmla="*/ 163789 h 218969"/>
                <a:gd name="connsiteX6" fmla="*/ 61065 w 164565"/>
                <a:gd name="connsiteY6" fmla="*/ 164011 h 218969"/>
                <a:gd name="connsiteX7" fmla="*/ 61065 w 164565"/>
                <a:gd name="connsiteY7" fmla="*/ 135410 h 218969"/>
                <a:gd name="connsiteX8" fmla="*/ 142094 w 164565"/>
                <a:gd name="connsiteY8" fmla="*/ 135410 h 218969"/>
                <a:gd name="connsiteX9" fmla="*/ 142094 w 164565"/>
                <a:gd name="connsiteY9" fmla="*/ 83449 h 218969"/>
                <a:gd name="connsiteX10" fmla="*/ 61065 w 164565"/>
                <a:gd name="connsiteY10" fmla="*/ 83449 h 218969"/>
                <a:gd name="connsiteX11" fmla="*/ 61065 w 164565"/>
                <a:gd name="connsiteY11" fmla="*/ 55514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4565" h="218969">
                  <a:moveTo>
                    <a:pt x="164566" y="55514"/>
                  </a:move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164566" y="218970"/>
                  </a:lnTo>
                  <a:lnTo>
                    <a:pt x="164566" y="163789"/>
                  </a:lnTo>
                  <a:lnTo>
                    <a:pt x="61065" y="164011"/>
                  </a:lnTo>
                  <a:lnTo>
                    <a:pt x="61065" y="135410"/>
                  </a:lnTo>
                  <a:lnTo>
                    <a:pt x="142094" y="135410"/>
                  </a:lnTo>
                  <a:lnTo>
                    <a:pt x="142094" y="83449"/>
                  </a:lnTo>
                  <a:lnTo>
                    <a:pt x="61065" y="83449"/>
                  </a:lnTo>
                  <a:lnTo>
                    <a:pt x="61065" y="55514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orme libre : forme 29">
              <a:extLst>
                <a:ext uri="{FF2B5EF4-FFF2-40B4-BE49-F238E27FC236}">
                  <a16:creationId xmlns:a16="http://schemas.microsoft.com/office/drawing/2014/main" id="{C8E208B1-E297-2485-5DF3-F4E62886D585}"/>
                </a:ext>
              </a:extLst>
            </p:cNvPr>
            <p:cNvSpPr/>
            <p:nvPr/>
          </p:nvSpPr>
          <p:spPr>
            <a:xfrm>
              <a:off x="8587175" y="1718032"/>
              <a:ext cx="208066" cy="218947"/>
            </a:xfrm>
            <a:custGeom>
              <a:avLst/>
              <a:gdLst>
                <a:gd name="connsiteX0" fmla="*/ 61287 w 208066"/>
                <a:gd name="connsiteY0" fmla="*/ 97971 h 218947"/>
                <a:gd name="connsiteX1" fmla="*/ 146824 w 208066"/>
                <a:gd name="connsiteY1" fmla="*/ 218948 h 218947"/>
                <a:gd name="connsiteX2" fmla="*/ 208067 w 208066"/>
                <a:gd name="connsiteY2" fmla="*/ 218948 h 218947"/>
                <a:gd name="connsiteX3" fmla="*/ 208067 w 208066"/>
                <a:gd name="connsiteY3" fmla="*/ 0 h 218947"/>
                <a:gd name="connsiteX4" fmla="*/ 146779 w 208066"/>
                <a:gd name="connsiteY4" fmla="*/ 0 h 218947"/>
                <a:gd name="connsiteX5" fmla="*/ 146779 w 208066"/>
                <a:gd name="connsiteY5" fmla="*/ 121665 h 218947"/>
                <a:gd name="connsiteX6" fmla="*/ 60777 w 208066"/>
                <a:gd name="connsiteY6" fmla="*/ 0 h 218947"/>
                <a:gd name="connsiteX7" fmla="*/ 0 w 208066"/>
                <a:gd name="connsiteY7" fmla="*/ 0 h 218947"/>
                <a:gd name="connsiteX8" fmla="*/ 0 w 208066"/>
                <a:gd name="connsiteY8" fmla="*/ 218948 h 218947"/>
                <a:gd name="connsiteX9" fmla="*/ 61287 w 208066"/>
                <a:gd name="connsiteY9" fmla="*/ 218948 h 21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066" h="218947">
                  <a:moveTo>
                    <a:pt x="61287" y="97971"/>
                  </a:moveTo>
                  <a:lnTo>
                    <a:pt x="146824" y="218948"/>
                  </a:lnTo>
                  <a:lnTo>
                    <a:pt x="208067" y="218948"/>
                  </a:lnTo>
                  <a:lnTo>
                    <a:pt x="208067" y="0"/>
                  </a:lnTo>
                  <a:lnTo>
                    <a:pt x="146779" y="0"/>
                  </a:lnTo>
                  <a:lnTo>
                    <a:pt x="146779" y="121665"/>
                  </a:lnTo>
                  <a:lnTo>
                    <a:pt x="60777" y="0"/>
                  </a:lnTo>
                  <a:lnTo>
                    <a:pt x="0" y="0"/>
                  </a:lnTo>
                  <a:lnTo>
                    <a:pt x="0" y="218948"/>
                  </a:lnTo>
                  <a:lnTo>
                    <a:pt x="61287" y="21894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orme libre : forme 30">
              <a:extLst>
                <a:ext uri="{FF2B5EF4-FFF2-40B4-BE49-F238E27FC236}">
                  <a16:creationId xmlns:a16="http://schemas.microsoft.com/office/drawing/2014/main" id="{64D051FB-DA7B-4D6C-AFAA-6692CD670A33}"/>
                </a:ext>
              </a:extLst>
            </p:cNvPr>
            <p:cNvSpPr/>
            <p:nvPr/>
          </p:nvSpPr>
          <p:spPr>
            <a:xfrm>
              <a:off x="8368249" y="2003907"/>
              <a:ext cx="209310" cy="218969"/>
            </a:xfrm>
            <a:custGeom>
              <a:avLst/>
              <a:gdLst>
                <a:gd name="connsiteX0" fmla="*/ 104011 w 209310"/>
                <a:gd name="connsiteY0" fmla="*/ 0 h 218969"/>
                <a:gd name="connsiteX1" fmla="*/ 0 w 209310"/>
                <a:gd name="connsiteY1" fmla="*/ 0 h 218969"/>
                <a:gd name="connsiteX2" fmla="*/ 0 w 209310"/>
                <a:gd name="connsiteY2" fmla="*/ 218970 h 218969"/>
                <a:gd name="connsiteX3" fmla="*/ 104011 w 209310"/>
                <a:gd name="connsiteY3" fmla="*/ 218970 h 218969"/>
                <a:gd name="connsiteX4" fmla="*/ 209310 w 209310"/>
                <a:gd name="connsiteY4" fmla="*/ 109740 h 218969"/>
                <a:gd name="connsiteX5" fmla="*/ 104011 w 209310"/>
                <a:gd name="connsiteY5" fmla="*/ 0 h 218969"/>
                <a:gd name="connsiteX6" fmla="*/ 100658 w 209310"/>
                <a:gd name="connsiteY6" fmla="*/ 163811 h 218969"/>
                <a:gd name="connsiteX7" fmla="*/ 61065 w 209310"/>
                <a:gd name="connsiteY7" fmla="*/ 164011 h 218969"/>
                <a:gd name="connsiteX8" fmla="*/ 61065 w 209310"/>
                <a:gd name="connsiteY8" fmla="*/ 55536 h 218969"/>
                <a:gd name="connsiteX9" fmla="*/ 100658 w 209310"/>
                <a:gd name="connsiteY9" fmla="*/ 55536 h 218969"/>
                <a:gd name="connsiteX10" fmla="*/ 144692 w 209310"/>
                <a:gd name="connsiteY10" fmla="*/ 111228 h 218969"/>
                <a:gd name="connsiteX11" fmla="*/ 100658 w 209310"/>
                <a:gd name="connsiteY11" fmla="*/ 163811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310" h="218969">
                  <a:moveTo>
                    <a:pt x="104011" y="0"/>
                  </a:moveTo>
                  <a:lnTo>
                    <a:pt x="0" y="0"/>
                  </a:lnTo>
                  <a:lnTo>
                    <a:pt x="0" y="218970"/>
                  </a:lnTo>
                  <a:lnTo>
                    <a:pt x="104011" y="218970"/>
                  </a:lnTo>
                  <a:cubicBezTo>
                    <a:pt x="154729" y="218970"/>
                    <a:pt x="209310" y="184795"/>
                    <a:pt x="209310" y="109740"/>
                  </a:cubicBezTo>
                  <a:cubicBezTo>
                    <a:pt x="209310" y="56891"/>
                    <a:pt x="176357" y="0"/>
                    <a:pt x="104011" y="0"/>
                  </a:cubicBezTo>
                  <a:close/>
                  <a:moveTo>
                    <a:pt x="100658" y="163811"/>
                  </a:moveTo>
                  <a:lnTo>
                    <a:pt x="61065" y="164011"/>
                  </a:lnTo>
                  <a:lnTo>
                    <a:pt x="61065" y="55536"/>
                  </a:lnTo>
                  <a:lnTo>
                    <a:pt x="100658" y="55536"/>
                  </a:lnTo>
                  <a:cubicBezTo>
                    <a:pt x="128238" y="55536"/>
                    <a:pt x="144692" y="76365"/>
                    <a:pt x="144692" y="111228"/>
                  </a:cubicBezTo>
                  <a:cubicBezTo>
                    <a:pt x="144714" y="147534"/>
                    <a:pt x="122597" y="163811"/>
                    <a:pt x="100658" y="163811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orme libre : forme 31">
              <a:extLst>
                <a:ext uri="{FF2B5EF4-FFF2-40B4-BE49-F238E27FC236}">
                  <a16:creationId xmlns:a16="http://schemas.microsoft.com/office/drawing/2014/main" id="{E1E96CF4-F422-4A6F-43B2-B8D7FBA815A2}"/>
                </a:ext>
              </a:extLst>
            </p:cNvPr>
            <p:cNvSpPr/>
            <p:nvPr/>
          </p:nvSpPr>
          <p:spPr>
            <a:xfrm>
              <a:off x="8593947" y="2000465"/>
              <a:ext cx="228717" cy="225853"/>
            </a:xfrm>
            <a:custGeom>
              <a:avLst/>
              <a:gdLst>
                <a:gd name="connsiteX0" fmla="*/ 114337 w 228717"/>
                <a:gd name="connsiteY0" fmla="*/ 0 h 225853"/>
                <a:gd name="connsiteX1" fmla="*/ 0 w 228717"/>
                <a:gd name="connsiteY1" fmla="*/ 112916 h 225853"/>
                <a:gd name="connsiteX2" fmla="*/ 114337 w 228717"/>
                <a:gd name="connsiteY2" fmla="*/ 225854 h 225853"/>
                <a:gd name="connsiteX3" fmla="*/ 228718 w 228717"/>
                <a:gd name="connsiteY3" fmla="*/ 112916 h 225853"/>
                <a:gd name="connsiteX4" fmla="*/ 114337 w 228717"/>
                <a:gd name="connsiteY4" fmla="*/ 0 h 225853"/>
                <a:gd name="connsiteX5" fmla="*/ 114337 w 228717"/>
                <a:gd name="connsiteY5" fmla="*/ 167142 h 225853"/>
                <a:gd name="connsiteX6" fmla="*/ 64552 w 228717"/>
                <a:gd name="connsiteY6" fmla="*/ 112916 h 225853"/>
                <a:gd name="connsiteX7" fmla="*/ 114337 w 228717"/>
                <a:gd name="connsiteY7" fmla="*/ 58712 h 225853"/>
                <a:gd name="connsiteX8" fmla="*/ 164144 w 228717"/>
                <a:gd name="connsiteY8" fmla="*/ 112916 h 225853"/>
                <a:gd name="connsiteX9" fmla="*/ 114337 w 228717"/>
                <a:gd name="connsiteY9" fmla="*/ 167142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717" h="225853">
                  <a:moveTo>
                    <a:pt x="114337" y="0"/>
                  </a:moveTo>
                  <a:cubicBezTo>
                    <a:pt x="49163" y="0"/>
                    <a:pt x="0" y="48542"/>
                    <a:pt x="0" y="112916"/>
                  </a:cubicBezTo>
                  <a:cubicBezTo>
                    <a:pt x="0" y="178356"/>
                    <a:pt x="48075" y="225854"/>
                    <a:pt x="114337" y="225854"/>
                  </a:cubicBezTo>
                  <a:cubicBezTo>
                    <a:pt x="180621" y="225854"/>
                    <a:pt x="228718" y="178356"/>
                    <a:pt x="228718" y="112916"/>
                  </a:cubicBezTo>
                  <a:cubicBezTo>
                    <a:pt x="228718" y="48542"/>
                    <a:pt x="179532" y="0"/>
                    <a:pt x="114337" y="0"/>
                  </a:cubicBezTo>
                  <a:close/>
                  <a:moveTo>
                    <a:pt x="114337" y="167142"/>
                  </a:moveTo>
                  <a:cubicBezTo>
                    <a:pt x="85492" y="167142"/>
                    <a:pt x="64552" y="144337"/>
                    <a:pt x="64552" y="112916"/>
                  </a:cubicBezTo>
                  <a:cubicBezTo>
                    <a:pt x="64552" y="81517"/>
                    <a:pt x="85492" y="58712"/>
                    <a:pt x="114337" y="58712"/>
                  </a:cubicBezTo>
                  <a:cubicBezTo>
                    <a:pt x="143204" y="58712"/>
                    <a:pt x="164144" y="81517"/>
                    <a:pt x="164144" y="112916"/>
                  </a:cubicBezTo>
                  <a:cubicBezTo>
                    <a:pt x="164166" y="144337"/>
                    <a:pt x="143204" y="167142"/>
                    <a:pt x="114337" y="16714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orme libre : forme 32">
              <a:extLst>
                <a:ext uri="{FF2B5EF4-FFF2-40B4-BE49-F238E27FC236}">
                  <a16:creationId xmlns:a16="http://schemas.microsoft.com/office/drawing/2014/main" id="{13C30F92-D6DC-EDCD-8FFD-8999BB02152B}"/>
                </a:ext>
              </a:extLst>
            </p:cNvPr>
            <p:cNvSpPr/>
            <p:nvPr/>
          </p:nvSpPr>
          <p:spPr>
            <a:xfrm>
              <a:off x="8131915" y="2003885"/>
              <a:ext cx="206157" cy="222411"/>
            </a:xfrm>
            <a:custGeom>
              <a:avLst/>
              <a:gdLst>
                <a:gd name="connsiteX0" fmla="*/ 144381 w 206157"/>
                <a:gd name="connsiteY0" fmla="*/ 115425 h 222411"/>
                <a:gd name="connsiteX1" fmla="*/ 102612 w 206157"/>
                <a:gd name="connsiteY1" fmla="*/ 164344 h 222411"/>
                <a:gd name="connsiteX2" fmla="*/ 61776 w 206157"/>
                <a:gd name="connsiteY2" fmla="*/ 115425 h 222411"/>
                <a:gd name="connsiteX3" fmla="*/ 61776 w 206157"/>
                <a:gd name="connsiteY3" fmla="*/ 0 h 222411"/>
                <a:gd name="connsiteX4" fmla="*/ 0 w 206157"/>
                <a:gd name="connsiteY4" fmla="*/ 0 h 222411"/>
                <a:gd name="connsiteX5" fmla="*/ 0 w 206157"/>
                <a:gd name="connsiteY5" fmla="*/ 119600 h 222411"/>
                <a:gd name="connsiteX6" fmla="*/ 102834 w 206157"/>
                <a:gd name="connsiteY6" fmla="*/ 222412 h 222411"/>
                <a:gd name="connsiteX7" fmla="*/ 206157 w 206157"/>
                <a:gd name="connsiteY7" fmla="*/ 119600 h 222411"/>
                <a:gd name="connsiteX8" fmla="*/ 206157 w 206157"/>
                <a:gd name="connsiteY8" fmla="*/ 0 h 222411"/>
                <a:gd name="connsiteX9" fmla="*/ 144381 w 206157"/>
                <a:gd name="connsiteY9" fmla="*/ 0 h 222411"/>
                <a:gd name="connsiteX10" fmla="*/ 144381 w 206157"/>
                <a:gd name="connsiteY10" fmla="*/ 115425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157" h="222411">
                  <a:moveTo>
                    <a:pt x="144381" y="115425"/>
                  </a:moveTo>
                  <a:cubicBezTo>
                    <a:pt x="144381" y="137742"/>
                    <a:pt x="137142" y="164344"/>
                    <a:pt x="102612" y="164344"/>
                  </a:cubicBezTo>
                  <a:cubicBezTo>
                    <a:pt x="68860" y="164344"/>
                    <a:pt x="61776" y="137742"/>
                    <a:pt x="61776" y="115425"/>
                  </a:cubicBezTo>
                  <a:lnTo>
                    <a:pt x="61776" y="0"/>
                  </a:lnTo>
                  <a:lnTo>
                    <a:pt x="0" y="0"/>
                  </a:lnTo>
                  <a:lnTo>
                    <a:pt x="0" y="119600"/>
                  </a:lnTo>
                  <a:cubicBezTo>
                    <a:pt x="0" y="167031"/>
                    <a:pt x="26935" y="222412"/>
                    <a:pt x="102834" y="222412"/>
                  </a:cubicBezTo>
                  <a:cubicBezTo>
                    <a:pt x="165610" y="222412"/>
                    <a:pt x="206157" y="182064"/>
                    <a:pt x="206157" y="119600"/>
                  </a:cubicBezTo>
                  <a:lnTo>
                    <a:pt x="206157" y="0"/>
                  </a:lnTo>
                  <a:lnTo>
                    <a:pt x="144381" y="0"/>
                  </a:lnTo>
                  <a:lnTo>
                    <a:pt x="144381" y="11542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orme libre : forme 33">
              <a:extLst>
                <a:ext uri="{FF2B5EF4-FFF2-40B4-BE49-F238E27FC236}">
                  <a16:creationId xmlns:a16="http://schemas.microsoft.com/office/drawing/2014/main" id="{51870CBA-A396-6277-37C0-EE0FE46A730A}"/>
                </a:ext>
              </a:extLst>
            </p:cNvPr>
            <p:cNvSpPr/>
            <p:nvPr/>
          </p:nvSpPr>
          <p:spPr>
            <a:xfrm>
              <a:off x="8332032" y="1718009"/>
              <a:ext cx="240509" cy="218969"/>
            </a:xfrm>
            <a:custGeom>
              <a:avLst/>
              <a:gdLst>
                <a:gd name="connsiteX0" fmla="*/ 76743 w 240509"/>
                <a:gd name="connsiteY0" fmla="*/ 187571 h 218969"/>
                <a:gd name="connsiteX1" fmla="*/ 163633 w 240509"/>
                <a:gd name="connsiteY1" fmla="*/ 187571 h 218969"/>
                <a:gd name="connsiteX2" fmla="*/ 173493 w 240509"/>
                <a:gd name="connsiteY2" fmla="*/ 218970 h 218969"/>
                <a:gd name="connsiteX3" fmla="*/ 240509 w 240509"/>
                <a:gd name="connsiteY3" fmla="*/ 218970 h 218969"/>
                <a:gd name="connsiteX4" fmla="*/ 158659 w 240509"/>
                <a:gd name="connsiteY4" fmla="*/ 0 h 218969"/>
                <a:gd name="connsiteX5" fmla="*/ 81206 w 240509"/>
                <a:gd name="connsiteY5" fmla="*/ 0 h 218969"/>
                <a:gd name="connsiteX6" fmla="*/ 0 w 240509"/>
                <a:gd name="connsiteY6" fmla="*/ 218948 h 218969"/>
                <a:gd name="connsiteX7" fmla="*/ 67017 w 240509"/>
                <a:gd name="connsiteY7" fmla="*/ 218970 h 218969"/>
                <a:gd name="connsiteX8" fmla="*/ 76743 w 240509"/>
                <a:gd name="connsiteY8" fmla="*/ 187571 h 218969"/>
                <a:gd name="connsiteX9" fmla="*/ 125018 w 240509"/>
                <a:gd name="connsiteY9" fmla="*/ 64485 h 218969"/>
                <a:gd name="connsiteX10" fmla="*/ 147268 w 240509"/>
                <a:gd name="connsiteY10" fmla="*/ 135388 h 218969"/>
                <a:gd name="connsiteX11" fmla="*/ 92931 w 240509"/>
                <a:gd name="connsiteY11" fmla="*/ 135388 h 218969"/>
                <a:gd name="connsiteX12" fmla="*/ 114892 w 240509"/>
                <a:gd name="connsiteY12" fmla="*/ 64485 h 218969"/>
                <a:gd name="connsiteX13" fmla="*/ 125018 w 240509"/>
                <a:gd name="connsiteY13" fmla="*/ 64485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0509" h="218969">
                  <a:moveTo>
                    <a:pt x="76743" y="187571"/>
                  </a:moveTo>
                  <a:lnTo>
                    <a:pt x="163633" y="187571"/>
                  </a:lnTo>
                  <a:lnTo>
                    <a:pt x="173493" y="218970"/>
                  </a:lnTo>
                  <a:lnTo>
                    <a:pt x="240509" y="218970"/>
                  </a:lnTo>
                  <a:lnTo>
                    <a:pt x="158659" y="0"/>
                  </a:lnTo>
                  <a:lnTo>
                    <a:pt x="81206" y="0"/>
                  </a:lnTo>
                  <a:lnTo>
                    <a:pt x="0" y="218948"/>
                  </a:lnTo>
                  <a:lnTo>
                    <a:pt x="67017" y="218970"/>
                  </a:lnTo>
                  <a:lnTo>
                    <a:pt x="76743" y="187571"/>
                  </a:lnTo>
                  <a:close/>
                  <a:moveTo>
                    <a:pt x="125018" y="64485"/>
                  </a:moveTo>
                  <a:lnTo>
                    <a:pt x="147268" y="135388"/>
                  </a:lnTo>
                  <a:lnTo>
                    <a:pt x="92931" y="135388"/>
                  </a:lnTo>
                  <a:lnTo>
                    <a:pt x="114892" y="64485"/>
                  </a:lnTo>
                  <a:lnTo>
                    <a:pt x="125018" y="6448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A70F6C9D-04E6-B1B5-9666-755CABD52F25}"/>
                </a:ext>
              </a:extLst>
            </p:cNvPr>
            <p:cNvSpPr/>
            <p:nvPr/>
          </p:nvSpPr>
          <p:spPr>
            <a:xfrm>
              <a:off x="8131915" y="1717987"/>
              <a:ext cx="190657" cy="218992"/>
            </a:xfrm>
            <a:custGeom>
              <a:avLst/>
              <a:gdLst>
                <a:gd name="connsiteX0" fmla="*/ 61088 w 190657"/>
                <a:gd name="connsiteY0" fmla="*/ 155329 h 218992"/>
                <a:gd name="connsiteX1" fmla="*/ 69881 w 190657"/>
                <a:gd name="connsiteY1" fmla="*/ 155329 h 218992"/>
                <a:gd name="connsiteX2" fmla="*/ 190658 w 190657"/>
                <a:gd name="connsiteY2" fmla="*/ 218992 h 218992"/>
                <a:gd name="connsiteX3" fmla="*/ 190658 w 190657"/>
                <a:gd name="connsiteY3" fmla="*/ 165654 h 218992"/>
                <a:gd name="connsiteX4" fmla="*/ 127327 w 190657"/>
                <a:gd name="connsiteY4" fmla="*/ 149377 h 218992"/>
                <a:gd name="connsiteX5" fmla="*/ 180288 w 190657"/>
                <a:gd name="connsiteY5" fmla="*/ 76165 h 218992"/>
                <a:gd name="connsiteX6" fmla="*/ 97372 w 190657"/>
                <a:gd name="connsiteY6" fmla="*/ 0 h 218992"/>
                <a:gd name="connsiteX7" fmla="*/ 0 w 190657"/>
                <a:gd name="connsiteY7" fmla="*/ 0 h 218992"/>
                <a:gd name="connsiteX8" fmla="*/ 0 w 190657"/>
                <a:gd name="connsiteY8" fmla="*/ 218970 h 218992"/>
                <a:gd name="connsiteX9" fmla="*/ 61088 w 190657"/>
                <a:gd name="connsiteY9" fmla="*/ 218970 h 218992"/>
                <a:gd name="connsiteX10" fmla="*/ 61088 w 190657"/>
                <a:gd name="connsiteY10" fmla="*/ 155329 h 218992"/>
                <a:gd name="connsiteX11" fmla="*/ 61088 w 190657"/>
                <a:gd name="connsiteY11" fmla="*/ 51140 h 218992"/>
                <a:gd name="connsiteX12" fmla="*/ 86047 w 190657"/>
                <a:gd name="connsiteY12" fmla="*/ 51140 h 218992"/>
                <a:gd name="connsiteX13" fmla="*/ 117890 w 190657"/>
                <a:gd name="connsiteY13" fmla="*/ 77631 h 218992"/>
                <a:gd name="connsiteX14" fmla="*/ 86047 w 190657"/>
                <a:gd name="connsiteY14" fmla="*/ 104122 h 218992"/>
                <a:gd name="connsiteX15" fmla="*/ 61088 w 190657"/>
                <a:gd name="connsiteY15" fmla="*/ 104122 h 218992"/>
                <a:gd name="connsiteX16" fmla="*/ 61088 w 190657"/>
                <a:gd name="connsiteY16" fmla="*/ 51140 h 21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0657" h="218992">
                  <a:moveTo>
                    <a:pt x="61088" y="155329"/>
                  </a:moveTo>
                  <a:lnTo>
                    <a:pt x="69881" y="155329"/>
                  </a:lnTo>
                  <a:cubicBezTo>
                    <a:pt x="87201" y="195343"/>
                    <a:pt x="129392" y="218992"/>
                    <a:pt x="190658" y="218992"/>
                  </a:cubicBezTo>
                  <a:lnTo>
                    <a:pt x="190658" y="165654"/>
                  </a:lnTo>
                  <a:cubicBezTo>
                    <a:pt x="164366" y="165654"/>
                    <a:pt x="140961" y="161435"/>
                    <a:pt x="127327" y="149377"/>
                  </a:cubicBezTo>
                  <a:cubicBezTo>
                    <a:pt x="161102" y="138430"/>
                    <a:pt x="180288" y="112738"/>
                    <a:pt x="180288" y="76165"/>
                  </a:cubicBezTo>
                  <a:cubicBezTo>
                    <a:pt x="180288" y="29556"/>
                    <a:pt x="146202" y="0"/>
                    <a:pt x="97372" y="0"/>
                  </a:cubicBezTo>
                  <a:lnTo>
                    <a:pt x="0" y="0"/>
                  </a:lnTo>
                  <a:lnTo>
                    <a:pt x="0" y="218970"/>
                  </a:lnTo>
                  <a:lnTo>
                    <a:pt x="61088" y="218970"/>
                  </a:lnTo>
                  <a:lnTo>
                    <a:pt x="61088" y="155329"/>
                  </a:lnTo>
                  <a:close/>
                  <a:moveTo>
                    <a:pt x="61088" y="51140"/>
                  </a:moveTo>
                  <a:lnTo>
                    <a:pt x="86047" y="51140"/>
                  </a:lnTo>
                  <a:cubicBezTo>
                    <a:pt x="107164" y="51140"/>
                    <a:pt x="117890" y="60044"/>
                    <a:pt x="117890" y="77631"/>
                  </a:cubicBezTo>
                  <a:cubicBezTo>
                    <a:pt x="117890" y="94707"/>
                    <a:pt x="106587" y="104122"/>
                    <a:pt x="86047" y="104122"/>
                  </a:cubicBezTo>
                  <a:lnTo>
                    <a:pt x="61088" y="104122"/>
                  </a:lnTo>
                  <a:lnTo>
                    <a:pt x="61088" y="5114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842BE05F-395A-4849-9908-439C33D37F0E}"/>
                </a:ext>
              </a:extLst>
            </p:cNvPr>
            <p:cNvSpPr/>
            <p:nvPr/>
          </p:nvSpPr>
          <p:spPr>
            <a:xfrm>
              <a:off x="8820778" y="1714523"/>
              <a:ext cx="217437" cy="225853"/>
            </a:xfrm>
            <a:custGeom>
              <a:avLst/>
              <a:gdLst>
                <a:gd name="connsiteX0" fmla="*/ 159703 w 217437"/>
                <a:gd name="connsiteY0" fmla="*/ 128238 h 225853"/>
                <a:gd name="connsiteX1" fmla="*/ 113049 w 217437"/>
                <a:gd name="connsiteY1" fmla="*/ 167275 h 225853"/>
                <a:gd name="connsiteX2" fmla="*/ 64485 w 217437"/>
                <a:gd name="connsiteY2" fmla="*/ 112938 h 225853"/>
                <a:gd name="connsiteX3" fmla="*/ 113049 w 217437"/>
                <a:gd name="connsiteY3" fmla="*/ 58601 h 225853"/>
                <a:gd name="connsiteX4" fmla="*/ 159703 w 217437"/>
                <a:gd name="connsiteY4" fmla="*/ 98504 h 225853"/>
                <a:gd name="connsiteX5" fmla="*/ 160502 w 217437"/>
                <a:gd name="connsiteY5" fmla="*/ 101546 h 225853"/>
                <a:gd name="connsiteX6" fmla="*/ 215373 w 217437"/>
                <a:gd name="connsiteY6" fmla="*/ 68171 h 225853"/>
                <a:gd name="connsiteX7" fmla="*/ 214529 w 217437"/>
                <a:gd name="connsiteY7" fmla="*/ 66284 h 225853"/>
                <a:gd name="connsiteX8" fmla="*/ 113271 w 217437"/>
                <a:gd name="connsiteY8" fmla="*/ 0 h 225853"/>
                <a:gd name="connsiteX9" fmla="*/ 0 w 217437"/>
                <a:gd name="connsiteY9" fmla="*/ 112916 h 225853"/>
                <a:gd name="connsiteX10" fmla="*/ 113271 w 217437"/>
                <a:gd name="connsiteY10" fmla="*/ 225854 h 225853"/>
                <a:gd name="connsiteX11" fmla="*/ 216616 w 217437"/>
                <a:gd name="connsiteY11" fmla="*/ 155773 h 225853"/>
                <a:gd name="connsiteX12" fmla="*/ 217438 w 217437"/>
                <a:gd name="connsiteY12" fmla="*/ 153752 h 225853"/>
                <a:gd name="connsiteX13" fmla="*/ 160436 w 217437"/>
                <a:gd name="connsiteY13" fmla="*/ 125417 h 225853"/>
                <a:gd name="connsiteX14" fmla="*/ 159703 w 217437"/>
                <a:gd name="connsiteY14" fmla="*/ 128238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7437" h="225853">
                  <a:moveTo>
                    <a:pt x="159703" y="128238"/>
                  </a:moveTo>
                  <a:cubicBezTo>
                    <a:pt x="153574" y="151598"/>
                    <a:pt x="134833" y="167275"/>
                    <a:pt x="113049" y="167275"/>
                  </a:cubicBezTo>
                  <a:cubicBezTo>
                    <a:pt x="85825" y="167275"/>
                    <a:pt x="64485" y="143404"/>
                    <a:pt x="64485" y="112938"/>
                  </a:cubicBezTo>
                  <a:cubicBezTo>
                    <a:pt x="64485" y="81961"/>
                    <a:pt x="85358" y="58601"/>
                    <a:pt x="113049" y="58601"/>
                  </a:cubicBezTo>
                  <a:cubicBezTo>
                    <a:pt x="138097" y="58601"/>
                    <a:pt x="154529" y="78652"/>
                    <a:pt x="159703" y="98504"/>
                  </a:cubicBezTo>
                  <a:lnTo>
                    <a:pt x="160502" y="101546"/>
                  </a:lnTo>
                  <a:lnTo>
                    <a:pt x="215373" y="68171"/>
                  </a:lnTo>
                  <a:lnTo>
                    <a:pt x="214529" y="66284"/>
                  </a:lnTo>
                  <a:cubicBezTo>
                    <a:pt x="196142" y="25403"/>
                    <a:pt x="157349" y="0"/>
                    <a:pt x="113271" y="0"/>
                  </a:cubicBezTo>
                  <a:cubicBezTo>
                    <a:pt x="47631" y="0"/>
                    <a:pt x="0" y="47498"/>
                    <a:pt x="0" y="112916"/>
                  </a:cubicBezTo>
                  <a:cubicBezTo>
                    <a:pt x="0" y="178356"/>
                    <a:pt x="47631" y="225854"/>
                    <a:pt x="113271" y="225854"/>
                  </a:cubicBezTo>
                  <a:cubicBezTo>
                    <a:pt x="162079" y="225854"/>
                    <a:pt x="197808" y="201627"/>
                    <a:pt x="216616" y="155773"/>
                  </a:cubicBezTo>
                  <a:lnTo>
                    <a:pt x="217438" y="153752"/>
                  </a:lnTo>
                  <a:lnTo>
                    <a:pt x="160436" y="125417"/>
                  </a:lnTo>
                  <a:lnTo>
                    <a:pt x="159703" y="12823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D164FD67-07BF-E419-5655-A30F88B1CEC9}"/>
                </a:ext>
              </a:extLst>
            </p:cNvPr>
            <p:cNvSpPr/>
            <p:nvPr/>
          </p:nvSpPr>
          <p:spPr>
            <a:xfrm>
              <a:off x="7937926" y="2003885"/>
              <a:ext cx="168740" cy="222411"/>
            </a:xfrm>
            <a:custGeom>
              <a:avLst/>
              <a:gdLst>
                <a:gd name="connsiteX0" fmla="*/ 0 w 168740"/>
                <a:gd name="connsiteY0" fmla="*/ 57513 h 222411"/>
                <a:gd name="connsiteX1" fmla="*/ 104988 w 168740"/>
                <a:gd name="connsiteY1" fmla="*/ 57535 h 222411"/>
                <a:gd name="connsiteX2" fmla="*/ 0 w 168740"/>
                <a:gd name="connsiteY2" fmla="*/ 159747 h 222411"/>
                <a:gd name="connsiteX3" fmla="*/ 0 w 168740"/>
                <a:gd name="connsiteY3" fmla="*/ 222412 h 222411"/>
                <a:gd name="connsiteX4" fmla="*/ 162057 w 168740"/>
                <a:gd name="connsiteY4" fmla="*/ 106631 h 222411"/>
                <a:gd name="connsiteX5" fmla="*/ 168741 w 168740"/>
                <a:gd name="connsiteY5" fmla="*/ 15588 h 222411"/>
                <a:gd name="connsiteX6" fmla="*/ 168741 w 168740"/>
                <a:gd name="connsiteY6" fmla="*/ 0 h 222411"/>
                <a:gd name="connsiteX7" fmla="*/ 0 w 168740"/>
                <a:gd name="connsiteY7" fmla="*/ 0 h 222411"/>
                <a:gd name="connsiteX8" fmla="*/ 0 w 168740"/>
                <a:gd name="connsiteY8" fmla="*/ 57513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40" h="222411">
                  <a:moveTo>
                    <a:pt x="0" y="57513"/>
                  </a:moveTo>
                  <a:lnTo>
                    <a:pt x="104988" y="57535"/>
                  </a:lnTo>
                  <a:cubicBezTo>
                    <a:pt x="104988" y="108563"/>
                    <a:pt x="74278" y="159747"/>
                    <a:pt x="0" y="159747"/>
                  </a:cubicBezTo>
                  <a:lnTo>
                    <a:pt x="0" y="222412"/>
                  </a:lnTo>
                  <a:cubicBezTo>
                    <a:pt x="91687" y="222412"/>
                    <a:pt x="147845" y="166942"/>
                    <a:pt x="162057" y="106631"/>
                  </a:cubicBezTo>
                  <a:cubicBezTo>
                    <a:pt x="167697" y="82649"/>
                    <a:pt x="168741" y="60910"/>
                    <a:pt x="168741" y="15588"/>
                  </a:cubicBezTo>
                  <a:lnTo>
                    <a:pt x="168741" y="0"/>
                  </a:lnTo>
                  <a:lnTo>
                    <a:pt x="0" y="0"/>
                  </a:lnTo>
                  <a:lnTo>
                    <a:pt x="0" y="57513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orme libre : forme 37">
              <a:extLst>
                <a:ext uri="{FF2B5EF4-FFF2-40B4-BE49-F238E27FC236}">
                  <a16:creationId xmlns:a16="http://schemas.microsoft.com/office/drawing/2014/main" id="{5A09D877-C7C7-34DD-9683-79C2D8C00B6B}"/>
                </a:ext>
              </a:extLst>
            </p:cNvPr>
            <p:cNvSpPr/>
            <p:nvPr/>
          </p:nvSpPr>
          <p:spPr>
            <a:xfrm>
              <a:off x="7452267" y="1620581"/>
              <a:ext cx="394838" cy="290106"/>
            </a:xfrm>
            <a:custGeom>
              <a:avLst/>
              <a:gdLst>
                <a:gd name="connsiteX0" fmla="*/ 36861 w 394838"/>
                <a:gd name="connsiteY0" fmla="*/ 744 h 290106"/>
                <a:gd name="connsiteX1" fmla="*/ 0 w 394838"/>
                <a:gd name="connsiteY1" fmla="*/ 149656 h 290106"/>
                <a:gd name="connsiteX2" fmla="*/ 297134 w 394838"/>
                <a:gd name="connsiteY2" fmla="*/ 290106 h 290106"/>
                <a:gd name="connsiteX3" fmla="*/ 394838 w 394838"/>
                <a:gd name="connsiteY3" fmla="*/ 230684 h 290106"/>
                <a:gd name="connsiteX4" fmla="*/ 36861 w 394838"/>
                <a:gd name="connsiteY4" fmla="*/ 744 h 29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838" h="290106">
                  <a:moveTo>
                    <a:pt x="36861" y="744"/>
                  </a:moveTo>
                  <a:lnTo>
                    <a:pt x="0" y="149656"/>
                  </a:lnTo>
                  <a:cubicBezTo>
                    <a:pt x="140828" y="127628"/>
                    <a:pt x="249458" y="184030"/>
                    <a:pt x="297134" y="290106"/>
                  </a:cubicBezTo>
                  <a:lnTo>
                    <a:pt x="394838" y="230684"/>
                  </a:lnTo>
                  <a:cubicBezTo>
                    <a:pt x="342922" y="92520"/>
                    <a:pt x="219836" y="-9781"/>
                    <a:pt x="36861" y="744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orme libre : forme 38">
              <a:extLst>
                <a:ext uri="{FF2B5EF4-FFF2-40B4-BE49-F238E27FC236}">
                  <a16:creationId xmlns:a16="http://schemas.microsoft.com/office/drawing/2014/main" id="{46CE8287-07AF-C243-4621-CC32D6E850EE}"/>
                </a:ext>
              </a:extLst>
            </p:cNvPr>
            <p:cNvSpPr/>
            <p:nvPr/>
          </p:nvSpPr>
          <p:spPr>
            <a:xfrm>
              <a:off x="7443242" y="1848124"/>
              <a:ext cx="341931" cy="459378"/>
            </a:xfrm>
            <a:custGeom>
              <a:avLst/>
              <a:gdLst>
                <a:gd name="connsiteX0" fmla="*/ 165242 w 341931"/>
                <a:gd name="connsiteY0" fmla="*/ 125672 h 459378"/>
                <a:gd name="connsiteX1" fmla="*/ 252954 w 341931"/>
                <a:gd name="connsiteY1" fmla="*/ 183429 h 459378"/>
                <a:gd name="connsiteX2" fmla="*/ 341932 w 341931"/>
                <a:gd name="connsiteY2" fmla="*/ 129180 h 459378"/>
                <a:gd name="connsiteX3" fmla="*/ 90764 w 341931"/>
                <a:gd name="connsiteY3" fmla="*/ 23548 h 459378"/>
                <a:gd name="connsiteX4" fmla="*/ 12689 w 341931"/>
                <a:gd name="connsiteY4" fmla="*/ 277958 h 459378"/>
                <a:gd name="connsiteX5" fmla="*/ 136708 w 341931"/>
                <a:gd name="connsiteY5" fmla="*/ 459378 h 459378"/>
                <a:gd name="connsiteX6" fmla="*/ 259705 w 341931"/>
                <a:gd name="connsiteY6" fmla="*/ 378217 h 459378"/>
                <a:gd name="connsiteX7" fmla="*/ 147255 w 341931"/>
                <a:gd name="connsiteY7" fmla="*/ 247270 h 459378"/>
                <a:gd name="connsiteX8" fmla="*/ 165242 w 341931"/>
                <a:gd name="connsiteY8" fmla="*/ 125672 h 45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931" h="459378">
                  <a:moveTo>
                    <a:pt x="165242" y="125672"/>
                  </a:moveTo>
                  <a:cubicBezTo>
                    <a:pt x="198550" y="105021"/>
                    <a:pt x="240697" y="123318"/>
                    <a:pt x="252954" y="183429"/>
                  </a:cubicBezTo>
                  <a:lnTo>
                    <a:pt x="341932" y="129180"/>
                  </a:lnTo>
                  <a:cubicBezTo>
                    <a:pt x="296521" y="165"/>
                    <a:pt x="182695" y="-26237"/>
                    <a:pt x="90764" y="23548"/>
                  </a:cubicBezTo>
                  <a:cubicBezTo>
                    <a:pt x="920" y="72178"/>
                    <a:pt x="-15779" y="180120"/>
                    <a:pt x="12689" y="277958"/>
                  </a:cubicBezTo>
                  <a:cubicBezTo>
                    <a:pt x="34784" y="353901"/>
                    <a:pt x="91897" y="426891"/>
                    <a:pt x="136708" y="459378"/>
                  </a:cubicBezTo>
                  <a:lnTo>
                    <a:pt x="259705" y="378217"/>
                  </a:lnTo>
                  <a:cubicBezTo>
                    <a:pt x="209653" y="343753"/>
                    <a:pt x="165686" y="292925"/>
                    <a:pt x="147255" y="247270"/>
                  </a:cubicBezTo>
                  <a:cubicBezTo>
                    <a:pt x="127892" y="199306"/>
                    <a:pt x="132955" y="145679"/>
                    <a:pt x="165242" y="12567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033" name="Image 21">
            <a:extLst>
              <a:ext uri="{FF2B5EF4-FFF2-40B4-BE49-F238E27FC236}">
                <a16:creationId xmlns:a16="http://schemas.microsoft.com/office/drawing/2014/main" id="{C0B33CFB-A968-4F93-39CC-1862A8A6201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700" y="155575"/>
            <a:ext cx="8524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BEFD5AB5-2DAE-9CC9-17D3-958B0B78AD96}"/>
              </a:ext>
            </a:extLst>
          </p:cNvPr>
          <p:cNvSpPr/>
          <p:nvPr userDrawn="1"/>
        </p:nvSpPr>
        <p:spPr>
          <a:xfrm>
            <a:off x="0" y="6768663"/>
            <a:ext cx="9144000" cy="89338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EE555FA-2199-15B4-F011-226B9CDD5AFC}"/>
              </a:ext>
            </a:extLst>
          </p:cNvPr>
          <p:cNvSpPr txBox="1"/>
          <p:nvPr userDrawn="1"/>
        </p:nvSpPr>
        <p:spPr>
          <a:xfrm>
            <a:off x="2678113" y="3175"/>
            <a:ext cx="37861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Ligue de judo des Pays de la Loire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E7E24995-CCF3-DCD9-F9B1-387932A6C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565400"/>
            <a:ext cx="84582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5400">
                <a:solidFill>
                  <a:srgbClr val="FF0000"/>
                </a:solidFill>
                <a:latin typeface="Arial Black" panose="020B0A04020102020204" pitchFamily="34" charset="0"/>
              </a:rPr>
              <a:t>Présentation de la commission</a:t>
            </a: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>
            <a:extLst>
              <a:ext uri="{FF2B5EF4-FFF2-40B4-BE49-F238E27FC236}">
                <a16:creationId xmlns:a16="http://schemas.microsoft.com/office/drawing/2014/main" id="{6F7BE8BE-0AC1-44AF-1A14-49493A527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908050"/>
            <a:ext cx="746760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Présentation de la commission</a:t>
            </a:r>
          </a:p>
        </p:txBody>
      </p:sp>
      <p:sp>
        <p:nvSpPr>
          <p:cNvPr id="5123" name="Text Box 4">
            <a:extLst>
              <a:ext uri="{FF2B5EF4-FFF2-40B4-BE49-F238E27FC236}">
                <a16:creationId xmlns:a16="http://schemas.microsoft.com/office/drawing/2014/main" id="{837BB4FA-6B8A-EE00-2C4A-FDFBA3AA4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484313"/>
            <a:ext cx="8642350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55600" indent="-355600" defTabSz="990600">
              <a:tabLst>
                <a:tab pos="5029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90600" indent="-368300" defTabSz="990600">
              <a:tabLst>
                <a:tab pos="5029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0600">
              <a:tabLst>
                <a:tab pos="5029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0600">
              <a:tabLst>
                <a:tab pos="5029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0600">
              <a:tabLst>
                <a:tab pos="5029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29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29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29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29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fr-FR" altLang="fr-FR" dirty="0"/>
              <a:t>Représentant de la CDA au Comité Directeur :</a:t>
            </a: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Michel BERTHIER	Arbitre National</a:t>
            </a: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fr-FR" altLang="fr-FR" dirty="0"/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fr-FR" altLang="fr-FR" dirty="0"/>
              <a:t>Formateur des arbitres :</a:t>
            </a: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Ludovic BARTHE	Arbitre National</a:t>
            </a: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fr-FR" altLang="fr-FR" dirty="0"/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fr-FR" altLang="fr-FR" dirty="0"/>
              <a:t>Formatrice des Commissaires Sportifs :</a:t>
            </a: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Céline RONTARD	C.S. National</a:t>
            </a:r>
          </a:p>
          <a:p>
            <a:pPr marL="622300" lvl="1" indent="0" eaLnBrk="1" hangingPunct="1">
              <a:buClr>
                <a:srgbClr val="FF0000"/>
              </a:buClr>
              <a:defRPr/>
            </a:pPr>
            <a:endParaRPr lang="fr-FR" altLang="fr-FR" dirty="0"/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fr-FR" altLang="fr-FR" dirty="0"/>
              <a:t>Commissaires Sportifs membre de la commission d’arbitrage :</a:t>
            </a: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Rémi VIALETTE 	C.S. National</a:t>
            </a: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Aurélie GICQUEL 	C.S. </a:t>
            </a:r>
            <a:r>
              <a:rPr lang="fr-FR" altLang="fr-FR" dirty="0" err="1"/>
              <a:t>Interligue</a:t>
            </a:r>
            <a:endParaRPr lang="fr-FR" altLang="fr-FR" dirty="0"/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Nathalie ROUINSARD	C.S. National Judo/Jujitsu</a:t>
            </a: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Corentin CHAPELET	C.S. </a:t>
            </a:r>
            <a:r>
              <a:rPr lang="fr-FR" altLang="fr-FR" dirty="0" err="1"/>
              <a:t>Interligue</a:t>
            </a:r>
            <a:endParaRPr lang="fr-FR" altLang="fr-FR" dirty="0"/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Corentin MICHON	C.S. National</a:t>
            </a: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Florian LUCE	C.S. Régional</a:t>
            </a: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FCCEF977-FA12-360F-DCC0-3C5D20EF3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788" y="2720975"/>
            <a:ext cx="8459787" cy="1508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533400" indent="-533400" defTabSz="850900">
              <a:tabLst>
                <a:tab pos="2159000" algn="l"/>
                <a:tab pos="421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50900">
              <a:tabLst>
                <a:tab pos="2159000" algn="l"/>
                <a:tab pos="421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50900">
              <a:tabLst>
                <a:tab pos="2159000" algn="l"/>
                <a:tab pos="421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50900">
              <a:tabLst>
                <a:tab pos="2159000" algn="l"/>
                <a:tab pos="421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50900">
              <a:tabLst>
                <a:tab pos="2159000" algn="l"/>
                <a:tab pos="421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  <a:tab pos="421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  <a:tab pos="421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  <a:tab pos="421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  <a:tab pos="421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è"/>
              <a:defRPr/>
            </a:pPr>
            <a:r>
              <a:rPr lang="fr-FR" altLang="fr-FR" sz="2200" dirty="0">
                <a:latin typeface="Comic Sans MS" panose="030F0702030302020204" pitchFamily="66" charset="0"/>
                <a:sym typeface="Wingdings" panose="05000000000000000000" pitchFamily="2" charset="2"/>
              </a:rPr>
              <a:t>Samedi 14 Octobre 2023 </a:t>
            </a:r>
            <a:r>
              <a:rPr lang="fr-FR" altLang="fr-FR" sz="2000" b="1" dirty="0">
                <a:latin typeface="Comic Sans MS" panose="030F0702030302020204" pitchFamily="66" charset="0"/>
              </a:rPr>
              <a:t>de 14h à 17h au Croissant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fr-FR" altLang="fr-FR" sz="1200" dirty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fr-FR" altLang="fr-FR" sz="1200" dirty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fr-FR" altLang="fr-FR" sz="1200" dirty="0">
              <a:latin typeface="Comic Sans MS" panose="030F0702030302020204" pitchFamily="66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è"/>
              <a:defRPr/>
            </a:pPr>
            <a:r>
              <a:rPr lang="fr-FR" altLang="fr-FR" sz="2200" dirty="0">
                <a:latin typeface="Comic Sans MS" panose="030F0702030302020204" pitchFamily="66" charset="0"/>
                <a:sym typeface="Wingdings" panose="05000000000000000000" pitchFamily="2" charset="2"/>
              </a:rPr>
              <a:t>Dimanche 12 Novembre 2023 </a:t>
            </a:r>
            <a:r>
              <a:rPr lang="fr-FR" altLang="fr-FR" sz="2000" b="1" dirty="0">
                <a:latin typeface="Comic Sans MS" panose="030F0702030302020204" pitchFamily="66" charset="0"/>
              </a:rPr>
              <a:t>de 09h à 12h au Croissant</a:t>
            </a:r>
          </a:p>
          <a:p>
            <a:pPr marL="0" indent="0" eaLnBrk="1" hangingPunct="1">
              <a:buClr>
                <a:srgbClr val="FF0000"/>
              </a:buClr>
              <a:defRPr/>
            </a:pPr>
            <a:endParaRPr lang="fr-FR" altLang="fr-FR" sz="1200" dirty="0">
              <a:latin typeface="Comic Sans MS" panose="030F0702030302020204" pitchFamily="66" charset="0"/>
            </a:endParaRPr>
          </a:p>
        </p:txBody>
      </p:sp>
      <p:sp>
        <p:nvSpPr>
          <p:cNvPr id="4099" name="Rectangle 4">
            <a:extLst>
              <a:ext uri="{FF2B5EF4-FFF2-40B4-BE49-F238E27FC236}">
                <a16:creationId xmlns:a16="http://schemas.microsoft.com/office/drawing/2014/main" id="{D132CFE0-86E5-44E0-1F7F-AF66450AE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196975"/>
            <a:ext cx="746760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Planning des stages de rentrée</a:t>
            </a: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5020547-3BE4-0DAF-3032-FFBC98D50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773238"/>
            <a:ext cx="8207375" cy="4340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33400" indent="-533400" defTabSz="850900" eaLnBrk="1" hangingPunct="1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2159000" algn="l"/>
                <a:tab pos="3949700" algn="l"/>
              </a:tabLst>
              <a:defRPr/>
            </a:pPr>
            <a:r>
              <a:rPr lang="fr-FR" sz="2000" dirty="0">
                <a:latin typeface="Arial" charset="0"/>
                <a:sym typeface="Wingdings" pitchFamily="2" charset="2"/>
              </a:rPr>
              <a:t>Dimanche 15 Octobre 2023	</a:t>
            </a:r>
            <a:r>
              <a:rPr lang="fr-FR" sz="2000" dirty="0">
                <a:latin typeface="Arial" charset="0"/>
              </a:rPr>
              <a:t>de</a:t>
            </a:r>
            <a:r>
              <a:rPr lang="fr-FR" sz="2000" b="1" dirty="0">
                <a:latin typeface="+mj-lt"/>
              </a:rPr>
              <a:t> </a:t>
            </a:r>
            <a:r>
              <a:rPr lang="fr-FR" sz="2000" b="1" dirty="0">
                <a:latin typeface="Arial" charset="0"/>
              </a:rPr>
              <a:t>09h00 à 12h00 </a:t>
            </a:r>
            <a:r>
              <a:rPr lang="fr-FR" sz="2000" dirty="0">
                <a:latin typeface="Arial" charset="0"/>
              </a:rPr>
              <a:t>au </a:t>
            </a:r>
            <a:r>
              <a:rPr lang="fr-FR" sz="2000" b="1" dirty="0">
                <a:latin typeface="Arial" charset="0"/>
              </a:rPr>
              <a:t>Croissant</a:t>
            </a:r>
            <a:endParaRPr lang="fr-FR" sz="2000" b="1" dirty="0">
              <a:latin typeface="Comic Sans MS" pitchFamily="66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2159000" algn="l"/>
                <a:tab pos="3949700" algn="l"/>
              </a:tabLst>
              <a:defRPr/>
            </a:pPr>
            <a:r>
              <a:rPr lang="fr-FR" sz="2400" b="1" dirty="0">
                <a:latin typeface="Comic Sans MS" pitchFamily="66" charset="0"/>
              </a:rPr>
              <a:t>		</a:t>
            </a:r>
            <a:r>
              <a:rPr lang="fr-FR" b="1" dirty="0">
                <a:latin typeface="Arial" charset="0"/>
              </a:rPr>
              <a:t>ENGAGEMENTS, NOTATIONS, PESEES</a:t>
            </a:r>
            <a:endParaRPr lang="fr-FR" sz="2400" b="1" dirty="0">
              <a:latin typeface="Comic Sans MS" pitchFamily="66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2159000" algn="l"/>
                <a:tab pos="3949700" algn="l"/>
              </a:tabLst>
              <a:defRPr/>
            </a:pPr>
            <a:r>
              <a:rPr lang="fr-FR" b="1" dirty="0">
                <a:latin typeface="Arial" charset="0"/>
              </a:rPr>
              <a:t>	</a:t>
            </a:r>
          </a:p>
          <a:p>
            <a:pPr marL="533400" indent="-533400" defTabSz="850900" eaLnBrk="1" hangingPunct="1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2159000" algn="l"/>
                <a:tab pos="3949700" algn="l"/>
              </a:tabLst>
              <a:defRPr/>
            </a:pPr>
            <a:r>
              <a:rPr lang="fr-FR" sz="2000" dirty="0">
                <a:latin typeface="Arial" charset="0"/>
                <a:sym typeface="Wingdings" pitchFamily="2" charset="2"/>
              </a:rPr>
              <a:t>Samedi 11 Novembre 2023	</a:t>
            </a:r>
            <a:r>
              <a:rPr lang="fr-FR" sz="2000" dirty="0">
                <a:latin typeface="Arial" charset="0"/>
              </a:rPr>
              <a:t>de </a:t>
            </a:r>
            <a:r>
              <a:rPr lang="fr-FR" sz="2000" b="1" dirty="0">
                <a:latin typeface="Arial" charset="0"/>
              </a:rPr>
              <a:t>14h00 à 17h00 </a:t>
            </a:r>
            <a:r>
              <a:rPr lang="fr-FR" sz="2000" dirty="0">
                <a:latin typeface="Arial" charset="0"/>
              </a:rPr>
              <a:t>au </a:t>
            </a:r>
            <a:r>
              <a:rPr lang="fr-FR" sz="2000" b="1" dirty="0">
                <a:latin typeface="Arial" charset="0"/>
              </a:rPr>
              <a:t>Croissant</a:t>
            </a: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2159000" algn="l"/>
                <a:tab pos="3949700" algn="l"/>
              </a:tabLst>
              <a:defRPr/>
            </a:pPr>
            <a:r>
              <a:rPr lang="fr-FR" b="1" dirty="0">
                <a:latin typeface="Arial" charset="0"/>
              </a:rPr>
              <a:t>		LES TABLEAUX et REPECHAGES	</a:t>
            </a:r>
            <a:endParaRPr lang="fr-FR" sz="1600" b="1" dirty="0">
              <a:latin typeface="Comic Sans MS" pitchFamily="66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2159000" algn="l"/>
                <a:tab pos="3949700" algn="l"/>
              </a:tabLst>
              <a:defRPr/>
            </a:pPr>
            <a:endParaRPr lang="fr-FR" sz="2400" b="1" dirty="0">
              <a:latin typeface="Comic Sans MS" pitchFamily="66" charset="0"/>
            </a:endParaRPr>
          </a:p>
          <a:p>
            <a:pPr marL="533400" indent="-533400" defTabSz="850900" eaLnBrk="1" hangingPunct="1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2159000" algn="l"/>
                <a:tab pos="3949700" algn="l"/>
              </a:tabLst>
              <a:defRPr/>
            </a:pPr>
            <a:r>
              <a:rPr lang="fr-FR" sz="2000" dirty="0">
                <a:latin typeface="Arial" charset="0"/>
                <a:sym typeface="Wingdings" pitchFamily="2" charset="2"/>
              </a:rPr>
              <a:t>Dimanche 10 Décembre 2023	</a:t>
            </a:r>
            <a:r>
              <a:rPr lang="fr-FR" sz="2000" dirty="0">
                <a:latin typeface="Arial" charset="0"/>
              </a:rPr>
              <a:t>de </a:t>
            </a:r>
            <a:r>
              <a:rPr lang="fr-FR" sz="2000" b="1" dirty="0">
                <a:latin typeface="Arial" charset="0"/>
              </a:rPr>
              <a:t>09h00 à 12h00 </a:t>
            </a:r>
            <a:r>
              <a:rPr lang="fr-FR" sz="2000" dirty="0">
                <a:latin typeface="Arial" charset="0"/>
              </a:rPr>
              <a:t>au </a:t>
            </a:r>
            <a:r>
              <a:rPr lang="fr-FR" sz="2000" b="1" dirty="0">
                <a:latin typeface="Arial" charset="0"/>
              </a:rPr>
              <a:t>Croissant</a:t>
            </a: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2159000" algn="l"/>
                <a:tab pos="3949700" algn="l"/>
              </a:tabLs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  <a:r>
              <a:rPr lang="fr-FR" b="1" dirty="0">
                <a:latin typeface="Arial" charset="0"/>
              </a:rPr>
              <a:t>LES POULES, Relation grades</a:t>
            </a: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2159000" algn="l"/>
                <a:tab pos="3949700" algn="l"/>
              </a:tabLst>
              <a:defRPr/>
            </a:pPr>
            <a:endParaRPr lang="fr-FR" b="1" dirty="0">
              <a:latin typeface="Arial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2159000" algn="l"/>
                <a:tab pos="3949700" algn="l"/>
              </a:tabLst>
              <a:defRPr/>
            </a:pPr>
            <a:endParaRPr lang="fr-FR" b="1" dirty="0">
              <a:latin typeface="Arial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2159000" algn="l"/>
                <a:tab pos="3949700" algn="l"/>
              </a:tabLst>
              <a:defRPr/>
            </a:pPr>
            <a:endParaRPr lang="fr-FR" b="1" dirty="0">
              <a:latin typeface="Arial" charset="0"/>
            </a:endParaRPr>
          </a:p>
          <a:p>
            <a:pPr marL="533400" indent="-533400" defTabSz="850900" eaLnBrk="1" hangingPunct="1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2159000" algn="l"/>
                <a:tab pos="3949700" algn="l"/>
              </a:tabLst>
              <a:defRPr/>
            </a:pPr>
            <a:r>
              <a:rPr lang="fr-FR" sz="2000" dirty="0">
                <a:latin typeface="Arial" charset="0"/>
              </a:rPr>
              <a:t>Dimanche 24 Mars 2024</a:t>
            </a:r>
            <a:r>
              <a:rPr lang="fr-FR" sz="2000" dirty="0">
                <a:latin typeface="Arial" charset="0"/>
                <a:sym typeface="Wingdings" pitchFamily="2" charset="2"/>
              </a:rPr>
              <a:t>	</a:t>
            </a:r>
            <a:r>
              <a:rPr lang="fr-FR" sz="2000" dirty="0">
                <a:latin typeface="Arial" charset="0"/>
              </a:rPr>
              <a:t>à </a:t>
            </a:r>
            <a:r>
              <a:rPr lang="fr-FR" sz="2000" b="1" dirty="0">
                <a:latin typeface="Arial" charset="0"/>
              </a:rPr>
              <a:t>15h30 au Croissant</a:t>
            </a:r>
          </a:p>
          <a:p>
            <a:pPr defTabSz="850900" eaLnBrk="1" hangingPunct="1">
              <a:spcAft>
                <a:spcPct val="25000"/>
              </a:spcAft>
              <a:buClr>
                <a:srgbClr val="FF0000"/>
              </a:buClr>
              <a:tabLst>
                <a:tab pos="2159000" algn="l"/>
                <a:tab pos="3949700" algn="l"/>
              </a:tabLst>
              <a:defRPr/>
            </a:pPr>
            <a:r>
              <a:rPr lang="fr-FR" sz="2000" b="1" dirty="0">
                <a:latin typeface="Arial" charset="0"/>
              </a:rPr>
              <a:t>	Examen Ecrit </a:t>
            </a:r>
            <a:r>
              <a:rPr lang="fr-FR" sz="1600" dirty="0">
                <a:latin typeface="Arial" charset="0"/>
              </a:rPr>
              <a:t>(note minimale: 14/20)</a:t>
            </a:r>
          </a:p>
        </p:txBody>
      </p:sp>
      <p:sp>
        <p:nvSpPr>
          <p:cNvPr id="12291" name="Rectangle 4">
            <a:extLst>
              <a:ext uri="{FF2B5EF4-FFF2-40B4-BE49-F238E27FC236}">
                <a16:creationId xmlns:a16="http://schemas.microsoft.com/office/drawing/2014/main" id="{E648A27B-E215-279B-6F33-F37511039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125538"/>
            <a:ext cx="7467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Planning des stages Judo Ecole C.S.</a:t>
            </a: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51BF216D-7335-674F-7C1B-5478C37EA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844675"/>
            <a:ext cx="7775575" cy="42941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533400" indent="-533400" defTabSz="850900" eaLnBrk="1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400" dirty="0">
                <a:latin typeface="Arial" charset="0"/>
                <a:sym typeface="Wingdings" pitchFamily="2" charset="2"/>
              </a:rPr>
              <a:t>Durée de la formation: 3 années consécutives</a:t>
            </a:r>
            <a:br>
              <a:rPr lang="fr-FR" sz="2400" dirty="0">
                <a:latin typeface="Arial" charset="0"/>
                <a:sym typeface="Wingdings" pitchFamily="2" charset="2"/>
              </a:rPr>
            </a:br>
            <a:r>
              <a:rPr lang="fr-FR" sz="2400" dirty="0">
                <a:latin typeface="Arial" charset="0"/>
                <a:sym typeface="Wingdings" pitchFamily="2" charset="2"/>
              </a:rPr>
              <a:t>	</a:t>
            </a:r>
            <a:r>
              <a:rPr lang="fr-FR" sz="1400" b="1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Tolérance évidente suite à la situation sanitaire</a:t>
            </a:r>
            <a:endParaRPr lang="fr-FR" sz="1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400" b="1" dirty="0">
                <a:latin typeface="Comic Sans MS" pitchFamily="66" charset="0"/>
              </a:rPr>
              <a:t>		</a:t>
            </a:r>
            <a:r>
              <a:rPr lang="fr-FR" b="1" dirty="0">
                <a:latin typeface="Arial" charset="0"/>
              </a:rPr>
              <a:t>Obligation de suivre le stage de rentrée dés la 2° année</a:t>
            </a:r>
            <a:endParaRPr lang="fr-FR" sz="2400" b="1" dirty="0">
              <a:latin typeface="Comic Sans MS" pitchFamily="66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b="1" dirty="0">
                <a:latin typeface="Arial" charset="0"/>
              </a:rPr>
              <a:t>	</a:t>
            </a:r>
          </a:p>
          <a:p>
            <a:pPr marL="533400" indent="-533400" defTabSz="850900" eaLnBrk="1" hangingPunct="1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dirty="0">
                <a:latin typeface="Arial" charset="0"/>
                <a:sym typeface="Wingdings" pitchFamily="2" charset="2"/>
              </a:rPr>
              <a:t>Valider l’écrit</a:t>
            </a:r>
            <a:endParaRPr lang="fr-FR" sz="2000" b="1" dirty="0">
              <a:latin typeface="Arial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b="1" dirty="0">
                <a:latin typeface="Arial" charset="0"/>
              </a:rPr>
              <a:t>		</a:t>
            </a:r>
            <a:r>
              <a:rPr lang="fr-FR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 stages écoles</a:t>
            </a:r>
            <a:r>
              <a:rPr lang="fr-FR" b="1" dirty="0">
                <a:latin typeface="Arial" charset="0"/>
              </a:rPr>
              <a:t> </a:t>
            </a:r>
            <a:r>
              <a:rPr lang="fr-FR" sz="1600" dirty="0">
                <a:latin typeface="Arial" charset="0"/>
              </a:rPr>
              <a:t>(note minimale de 12/20)</a:t>
            </a: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dirty="0">
                <a:latin typeface="Arial" charset="0"/>
              </a:rPr>
              <a:t>			Engagements, Notations, Pesée</a:t>
            </a: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dirty="0">
                <a:latin typeface="Arial" charset="0"/>
              </a:rPr>
              <a:t>			Tableaux et repêchages</a:t>
            </a: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dirty="0">
                <a:latin typeface="Arial" charset="0"/>
              </a:rPr>
              <a:t>			Poules et relation grade/Championnat</a:t>
            </a: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dirty="0">
                <a:latin typeface="Arial" charset="0"/>
              </a:rPr>
              <a:t>		ou </a:t>
            </a:r>
            <a:r>
              <a:rPr lang="fr-FR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examen</a:t>
            </a:r>
            <a:r>
              <a:rPr lang="fr-FR" dirty="0">
                <a:latin typeface="Arial" charset="0"/>
              </a:rPr>
              <a:t> (note minimale de 14/20)</a:t>
            </a: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endParaRPr lang="fr-FR" sz="1200" dirty="0">
              <a:latin typeface="Arial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endParaRPr lang="fr-FR" sz="1100" dirty="0">
              <a:latin typeface="Comic Sans MS" pitchFamily="66" charset="0"/>
            </a:endParaRPr>
          </a:p>
          <a:p>
            <a:pPr marL="533400" indent="-533400" defTabSz="850900" eaLnBrk="1" hangingPunct="1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dirty="0">
                <a:latin typeface="Arial" charset="0"/>
                <a:sym typeface="Wingdings" pitchFamily="2" charset="2"/>
              </a:rPr>
              <a:t>Valider la pratique</a:t>
            </a:r>
            <a:endParaRPr lang="fr-FR" b="1" dirty="0">
              <a:latin typeface="Arial" charset="0"/>
            </a:endParaRPr>
          </a:p>
          <a:p>
            <a:pPr marL="533400" indent="-533400" defTabSz="850900" eaLnBrk="1" hangingPunct="1">
              <a:buFont typeface="Wingdings" pitchFamily="2" charset="2"/>
              <a:buNone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b="1" dirty="0">
                <a:latin typeface="Arial" charset="0"/>
              </a:rPr>
              <a:t>		</a:t>
            </a:r>
            <a:r>
              <a:rPr lang="fr-FR" b="1" u="sng" dirty="0">
                <a:solidFill>
                  <a:srgbClr val="FF0000"/>
                </a:solidFill>
                <a:latin typeface="Arial" charset="0"/>
              </a:rPr>
              <a:t>4 pratiques</a:t>
            </a:r>
            <a:r>
              <a:rPr lang="fr-FR" b="1" dirty="0">
                <a:latin typeface="Arial" charset="0"/>
              </a:rPr>
              <a:t> validées</a:t>
            </a:r>
            <a:endParaRPr lang="fr-FR" sz="2000" b="1" dirty="0">
              <a:latin typeface="Arial" charset="0"/>
            </a:endParaRPr>
          </a:p>
        </p:txBody>
      </p:sp>
      <p:sp>
        <p:nvSpPr>
          <p:cNvPr id="13315" name="Rectangle 4">
            <a:extLst>
              <a:ext uri="{FF2B5EF4-FFF2-40B4-BE49-F238E27FC236}">
                <a16:creationId xmlns:a16="http://schemas.microsoft.com/office/drawing/2014/main" id="{9E23B042-B1BC-1084-71E9-3E27ABEDA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196975"/>
            <a:ext cx="7467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La Formation des C.S.</a:t>
            </a: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1015AAF7-4826-369F-04AD-E5AA0B741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171575"/>
            <a:ext cx="7467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Coupe des Jeunes Commissaires Sportifs</a:t>
            </a:r>
          </a:p>
        </p:txBody>
      </p:sp>
      <p:sp>
        <p:nvSpPr>
          <p:cNvPr id="9219" name="Rectangle 4">
            <a:extLst>
              <a:ext uri="{FF2B5EF4-FFF2-40B4-BE49-F238E27FC236}">
                <a16:creationId xmlns:a16="http://schemas.microsoft.com/office/drawing/2014/main" id="{7E1D13E9-9E4B-57FD-DA50-F4E8FEEE7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" y="2155825"/>
            <a:ext cx="8569325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just" eaLnBrk="1" hangingPunct="1"/>
            <a:r>
              <a:rPr lang="fr-FR" altLang="fr-FR" sz="2000" b="1">
                <a:latin typeface="Comic Sans MS" panose="030F0702030302020204" pitchFamily="66" charset="0"/>
              </a:rPr>
              <a:t>CADETS/Cadettes…………	 Dimanche 14 Janvier 2024</a:t>
            </a:r>
          </a:p>
          <a:p>
            <a:pPr lvl="1" algn="just" eaLnBrk="1" hangingPunct="1"/>
            <a:endParaRPr lang="fr-FR" altLang="fr-FR" sz="2000" b="1">
              <a:latin typeface="Comic Sans MS" panose="030F0702030302020204" pitchFamily="66" charset="0"/>
            </a:endParaRPr>
          </a:p>
          <a:p>
            <a:pPr lvl="4" algn="just" eaLnBrk="1" hangingPunct="1">
              <a:buFont typeface="Wingdings" panose="05000000000000000000" pitchFamily="2" charset="2"/>
              <a:buChar char="à"/>
            </a:pPr>
            <a:r>
              <a:rPr lang="fr-FR" altLang="fr-FR">
                <a:latin typeface="Comic Sans MS" panose="030F0702030302020204" pitchFamily="66" charset="0"/>
                <a:sym typeface="Wingdings" panose="05000000000000000000" pitchFamily="2" charset="2"/>
              </a:rPr>
              <a:t>sur le championnat minimes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800E8BAE-5FB2-423F-B8F8-69FD9DD7B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" y="3716338"/>
            <a:ext cx="856932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defTabSz="850900"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3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just" eaLnBrk="1" hangingPunct="1"/>
            <a:r>
              <a:rPr lang="fr-FR" altLang="fr-FR" sz="2000" b="1">
                <a:latin typeface="Comic Sans MS" panose="030F0702030302020204" pitchFamily="66" charset="0"/>
              </a:rPr>
              <a:t>Minimes      …………	Samedi 20 Avril 2024</a:t>
            </a:r>
          </a:p>
          <a:p>
            <a:pPr lvl="1" algn="just" eaLnBrk="1" hangingPunct="1"/>
            <a:endParaRPr lang="fr-FR" altLang="fr-FR" sz="2000" b="1">
              <a:latin typeface="Comic Sans MS" panose="030F0702030302020204" pitchFamily="66" charset="0"/>
            </a:endParaRPr>
          </a:p>
          <a:p>
            <a:pPr lvl="4" algn="just" eaLnBrk="1" hangingPunct="1">
              <a:buFont typeface="Wingdings" panose="05000000000000000000" pitchFamily="2" charset="2"/>
              <a:buChar char="à"/>
            </a:pPr>
            <a:r>
              <a:rPr lang="fr-FR" altLang="fr-FR">
                <a:latin typeface="Comic Sans MS" panose="030F0702030302020204" pitchFamily="66" charset="0"/>
                <a:sym typeface="Wingdings" panose="05000000000000000000" pitchFamily="2" charset="2"/>
              </a:rPr>
              <a:t>sur le championnat Benjamins</a:t>
            </a: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F150CDD-680F-5070-A9EB-38142AF6E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" y="1412875"/>
            <a:ext cx="8688388" cy="51689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533400" indent="-533400" defTabSz="850900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dirty="0">
                <a:latin typeface="Comic Sans MS" pitchFamily="66" charset="0"/>
                <a:sym typeface="Wingdings" pitchFamily="2" charset="2"/>
              </a:rPr>
              <a:t>Le C.S. exerce un </a:t>
            </a:r>
            <a:r>
              <a:rPr lang="fr-F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fonction fédérale </a:t>
            </a:r>
            <a:r>
              <a:rPr lang="fr-FR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officielle et doit être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licencié</a:t>
            </a:r>
            <a:endParaRPr lang="fr-FR" sz="2000" b="1" dirty="0">
              <a:latin typeface="Comic Sans MS" pitchFamily="66" charset="0"/>
            </a:endParaRPr>
          </a:p>
          <a:p>
            <a:pPr marL="533400" indent="-533400" defTabSz="850900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dirty="0">
                <a:latin typeface="Comic Sans MS" pitchFamily="66" charset="0"/>
                <a:sym typeface="Wingdings" pitchFamily="2" charset="2"/>
              </a:rPr>
              <a:t>Le C.S. doit se présenter au moins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30 mn avant</a:t>
            </a:r>
            <a:r>
              <a:rPr lang="fr-FR" sz="2000" dirty="0">
                <a:latin typeface="Comic Sans MS" pitchFamily="66" charset="0"/>
                <a:sym typeface="Wingdings" pitchFamily="2" charset="2"/>
              </a:rPr>
              <a:t> le début de la 1° pesée, auprès du responsable des C.S</a:t>
            </a:r>
          </a:p>
          <a:p>
            <a:pPr marL="533400" indent="-533400" defTabSz="850900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dirty="0">
                <a:latin typeface="Comic Sans MS" pitchFamily="66" charset="0"/>
                <a:sym typeface="Wingdings" pitchFamily="2" charset="2"/>
              </a:rPr>
              <a:t>Le C.S doit se présenter avec une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tenue correcte</a:t>
            </a:r>
            <a:br>
              <a:rPr lang="fr-FR" sz="2000" dirty="0">
                <a:latin typeface="Comic Sans MS" pitchFamily="66" charset="0"/>
                <a:sym typeface="Wingdings" pitchFamily="2" charset="2"/>
              </a:rPr>
            </a:br>
            <a:r>
              <a:rPr lang="fr-FR" b="1" u="sng" dirty="0">
                <a:solidFill>
                  <a:schemeClr val="tx2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Pantalon noir, chemise blanche ou haut de couleur bleu ou rouge </a:t>
            </a:r>
            <a:r>
              <a:rPr lang="fr-FR" b="1" u="sng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EXIGÉ</a:t>
            </a:r>
          </a:p>
          <a:p>
            <a:pPr marL="533400" indent="-533400" defTabSz="850900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dirty="0">
                <a:latin typeface="Comic Sans MS" pitchFamily="66" charset="0"/>
                <a:sym typeface="Wingdings" pitchFamily="2" charset="2"/>
              </a:rPr>
              <a:t>Le C.S doit venir équipé : stylo (bleu ou noir), souris correctrice, surligneur, ...</a:t>
            </a:r>
          </a:p>
          <a:p>
            <a:pPr marL="533400" indent="-533400" defTabSz="850900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Pas de téléphone </a:t>
            </a:r>
            <a:r>
              <a:rPr lang="fr-FR" sz="2000" dirty="0">
                <a:latin typeface="Comic Sans MS" pitchFamily="66" charset="0"/>
                <a:sym typeface="Wingdings" pitchFamily="2" charset="2"/>
              </a:rPr>
              <a:t>à la table des commissaires sportifs</a:t>
            </a:r>
          </a:p>
          <a:p>
            <a:pPr marL="533400" indent="-533400" defTabSz="850900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dirty="0">
                <a:latin typeface="Comic Sans MS" pitchFamily="66" charset="0"/>
                <a:sym typeface="Wingdings" pitchFamily="2" charset="2"/>
              </a:rPr>
              <a:t>Le C.S.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installe et vérifie</a:t>
            </a:r>
            <a:r>
              <a:rPr lang="fr-FR" sz="2000" dirty="0">
                <a:latin typeface="Comic Sans MS" pitchFamily="66" charset="0"/>
                <a:sym typeface="Wingdings" pitchFamily="2" charset="2"/>
              </a:rPr>
              <a:t> le matériel  en début de manifestation</a:t>
            </a:r>
          </a:p>
          <a:p>
            <a:pPr marL="533400" indent="-533400" defTabSz="850900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dirty="0">
                <a:latin typeface="Comic Sans MS" pitchFamily="66" charset="0"/>
                <a:sym typeface="Wingdings" pitchFamily="2" charset="2"/>
              </a:rPr>
              <a:t>Le C.S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range</a:t>
            </a:r>
            <a:r>
              <a:rPr lang="fr-FR" sz="2000" dirty="0">
                <a:latin typeface="Comic Sans MS" pitchFamily="66" charset="0"/>
                <a:sym typeface="Wingdings" pitchFamily="2" charset="2"/>
              </a:rPr>
              <a:t> le matériel de son tapis.</a:t>
            </a:r>
            <a:endParaRPr lang="fr-FR" sz="2000" dirty="0">
              <a:latin typeface="Comic Sans MS" pitchFamily="66" charset="0"/>
            </a:endParaRPr>
          </a:p>
          <a:p>
            <a:pPr marL="533400" indent="-533400" defTabSz="850900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è"/>
              <a:tabLst>
                <a:tab pos="1524000" algn="l"/>
                <a:tab pos="2425700" algn="l"/>
                <a:tab pos="3949700" algn="l"/>
              </a:tabLst>
              <a:defRPr/>
            </a:pPr>
            <a:r>
              <a:rPr lang="fr-FR" sz="2000" dirty="0">
                <a:latin typeface="Comic Sans MS" pitchFamily="66" charset="0"/>
              </a:rPr>
              <a:t>Le C.S  n’est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pas autorisé</a:t>
            </a:r>
            <a:r>
              <a:rPr lang="fr-FR" sz="2000" dirty="0">
                <a:latin typeface="Comic Sans MS" pitchFamily="66" charset="0"/>
              </a:rPr>
              <a:t> à quitter la compétition sans en avoir informé au préalable le responsable des CS </a:t>
            </a:r>
          </a:p>
        </p:txBody>
      </p:sp>
      <p:sp>
        <p:nvSpPr>
          <p:cNvPr id="14339" name="Rectangle 4">
            <a:extLst>
              <a:ext uri="{FF2B5EF4-FFF2-40B4-BE49-F238E27FC236}">
                <a16:creationId xmlns:a16="http://schemas.microsoft.com/office/drawing/2014/main" id="{5F96227C-53FD-4FA5-7EA2-A227805D5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908050"/>
            <a:ext cx="746760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Les devoirs du Commissaire Sportif.</a:t>
            </a:r>
          </a:p>
        </p:txBody>
      </p:sp>
      <p:sp>
        <p:nvSpPr>
          <p:cNvPr id="10244" name="Rectangle 2">
            <a:extLst>
              <a:ext uri="{FF2B5EF4-FFF2-40B4-BE49-F238E27FC236}">
                <a16:creationId xmlns:a16="http://schemas.microsoft.com/office/drawing/2014/main" id="{CD908B31-0E9E-C323-F9A1-188AFFF4F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2276475"/>
            <a:ext cx="2859088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</a:pPr>
            <a:r>
              <a:rPr lang="fr-FR" altLang="fr-FR" sz="2000" b="1">
                <a:solidFill>
                  <a:srgbClr val="0066FF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avec son passeport !!!!</a:t>
            </a:r>
            <a:endParaRPr lang="fr-FR" altLang="fr-FR" sz="2000" b="1">
              <a:solidFill>
                <a:srgbClr val="0066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A6E73753-5638-FBB6-E32E-8EBA5F537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908050"/>
            <a:ext cx="746760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L’évolution du commissaire sportif</a:t>
            </a: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CF184B32-E0A4-9C00-9DC9-23D825830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" y="1700213"/>
            <a:ext cx="85693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90600" indent="-5334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anose="05000000000000000000" pitchFamily="2" charset="2"/>
              <a:buChar char="è"/>
            </a:pPr>
            <a:r>
              <a:rPr lang="fr-FR" altLang="fr-FR" sz="1600" b="1">
                <a:latin typeface="Comic Sans MS" panose="030F0702030302020204" pitchFamily="66" charset="0"/>
              </a:rPr>
              <a:t>Le titre départemental :</a:t>
            </a:r>
          </a:p>
          <a:p>
            <a:pPr lvl="1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altLang="fr-FR" sz="1600" b="1">
                <a:latin typeface="Comic Sans MS" panose="030F0702030302020204" pitchFamily="66" charset="0"/>
              </a:rPr>
              <a:t>La théorie</a:t>
            </a:r>
          </a:p>
          <a:p>
            <a:pPr lvl="1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altLang="fr-FR" sz="1600" b="1">
                <a:latin typeface="Comic Sans MS" panose="030F0702030302020204" pitchFamily="66" charset="0"/>
              </a:rPr>
              <a:t>La pratique</a:t>
            </a:r>
          </a:p>
        </p:txBody>
      </p:sp>
      <p:sp>
        <p:nvSpPr>
          <p:cNvPr id="11268" name="Rectangle 2">
            <a:extLst>
              <a:ext uri="{FF2B5EF4-FFF2-40B4-BE49-F238E27FC236}">
                <a16:creationId xmlns:a16="http://schemas.microsoft.com/office/drawing/2014/main" id="{F0A41A36-04A4-42EB-25FC-D21D9EF99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955925"/>
            <a:ext cx="8569325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90600" indent="-5334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anose="05000000000000000000" pitchFamily="2" charset="2"/>
              <a:buChar char="è"/>
            </a:pPr>
            <a:r>
              <a:rPr lang="fr-FR" altLang="fr-FR" sz="1600" b="1">
                <a:latin typeface="Comic Sans MS" panose="030F0702030302020204" pitchFamily="66" charset="0"/>
              </a:rPr>
              <a:t>Le titre régional :</a:t>
            </a:r>
          </a:p>
          <a:p>
            <a:pPr lvl="1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altLang="fr-FR" sz="1600" b="1">
                <a:latin typeface="Comic Sans MS" panose="030F0702030302020204" pitchFamily="66" charset="0"/>
              </a:rPr>
              <a:t>Volonté du CS départemental</a:t>
            </a:r>
          </a:p>
          <a:p>
            <a:pPr lvl="1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altLang="fr-FR" sz="1600" b="1">
                <a:latin typeface="Comic Sans MS" panose="030F0702030302020204" pitchFamily="66" charset="0"/>
              </a:rPr>
              <a:t>Stagiaire avec évaluation sur 1 ou 2 ans</a:t>
            </a:r>
          </a:p>
          <a:p>
            <a:pPr lvl="1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altLang="fr-FR" sz="1600" b="1">
                <a:latin typeface="Comic Sans MS" panose="030F0702030302020204" pitchFamily="66" charset="0"/>
              </a:rPr>
              <a:t>Validation en fin de saison</a:t>
            </a:r>
          </a:p>
        </p:txBody>
      </p:sp>
      <p:sp>
        <p:nvSpPr>
          <p:cNvPr id="11269" name="Rectangle 2">
            <a:extLst>
              <a:ext uri="{FF2B5EF4-FFF2-40B4-BE49-F238E27FC236}">
                <a16:creationId xmlns:a16="http://schemas.microsoft.com/office/drawing/2014/main" id="{23465E50-723B-A7CC-C4A2-C33E18881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50" y="4581525"/>
            <a:ext cx="8569325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90600" indent="-5334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50900"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509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2425700" algn="l"/>
                <a:tab pos="3949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Wingdings" panose="05000000000000000000" pitchFamily="2" charset="2"/>
              <a:buChar char="è"/>
            </a:pPr>
            <a:r>
              <a:rPr lang="fr-FR" altLang="fr-FR" sz="1600" b="1">
                <a:latin typeface="Comic Sans MS" panose="030F0702030302020204" pitchFamily="66" charset="0"/>
              </a:rPr>
              <a:t>Le titre national :</a:t>
            </a:r>
          </a:p>
          <a:p>
            <a:pPr lvl="1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altLang="fr-FR" sz="1600" b="1">
                <a:latin typeface="Comic Sans MS" panose="030F0702030302020204" pitchFamily="66" charset="0"/>
              </a:rPr>
              <a:t>Volonté du CS régional</a:t>
            </a:r>
          </a:p>
          <a:p>
            <a:pPr lvl="1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altLang="fr-FR" sz="1600" b="1">
                <a:latin typeface="Comic Sans MS" panose="030F0702030302020204" pitchFamily="66" charset="0"/>
              </a:rPr>
              <a:t>Validation par le responsable départemental et régional</a:t>
            </a:r>
          </a:p>
          <a:p>
            <a:pPr lvl="1" eaLnBrk="1" hangingPunct="1">
              <a:lnSpc>
                <a:spcPct val="125000"/>
              </a:lnSpc>
              <a:spcAft>
                <a:spcPct val="250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altLang="fr-FR" sz="1600" b="1">
                <a:latin typeface="Comic Sans MS" panose="030F0702030302020204" pitchFamily="66" charset="0"/>
              </a:rPr>
              <a:t>1 examen sur une compétition inter-ligue ou national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1984</TotalTime>
  <Words>540</Words>
  <Application>Microsoft Office PowerPoint</Application>
  <PresentationFormat>Affichage à l'écran (4:3)</PresentationFormat>
  <Paragraphs>81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Comic Sans MS</vt:lpstr>
      <vt:lpstr>Arial Black</vt:lpstr>
      <vt:lpstr>Wingdings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sommaire</dc:title>
  <dc:subject>diaporama de formation des comissaires sportifs judo</dc:subject>
  <dc:creator>JYAV5372</dc:creator>
  <cp:lastModifiedBy>Rémi Vialette</cp:lastModifiedBy>
  <cp:revision>178</cp:revision>
  <dcterms:created xsi:type="dcterms:W3CDTF">2006-09-25T14:34:05Z</dcterms:created>
  <dcterms:modified xsi:type="dcterms:W3CDTF">2023-12-04T22:05:34Z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priétaire">
    <vt:lpwstr>Jean Claude VIALETTE</vt:lpwstr>
  </property>
  <property fmtid="{D5CDD505-2E9C-101B-9397-08002B2CF9AE}" pid="3" name="Destination">
    <vt:lpwstr>Comissaires sportifs Judo</vt:lpwstr>
  </property>
  <property fmtid="{D5CDD505-2E9C-101B-9397-08002B2CF9AE}" pid="4" name="MSIP_Label_07222825-62ea-40f3-96b5-5375c07996e2_Enabled">
    <vt:lpwstr>true</vt:lpwstr>
  </property>
  <property fmtid="{D5CDD505-2E9C-101B-9397-08002B2CF9AE}" pid="5" name="MSIP_Label_07222825-62ea-40f3-96b5-5375c07996e2_SetDate">
    <vt:lpwstr>2023-02-25T20:38:07Z</vt:lpwstr>
  </property>
  <property fmtid="{D5CDD505-2E9C-101B-9397-08002B2CF9AE}" pid="6" name="MSIP_Label_07222825-62ea-40f3-96b5-5375c07996e2_Method">
    <vt:lpwstr>Privileged</vt:lpwstr>
  </property>
  <property fmtid="{D5CDD505-2E9C-101B-9397-08002B2CF9AE}" pid="7" name="MSIP_Label_07222825-62ea-40f3-96b5-5375c07996e2_Name">
    <vt:lpwstr>unrestricted_parent.2</vt:lpwstr>
  </property>
  <property fmtid="{D5CDD505-2E9C-101B-9397-08002B2CF9AE}" pid="8" name="MSIP_Label_07222825-62ea-40f3-96b5-5375c07996e2_SiteId">
    <vt:lpwstr>90c7a20a-f34b-40bf-bc48-b9253b6f5d20</vt:lpwstr>
  </property>
  <property fmtid="{D5CDD505-2E9C-101B-9397-08002B2CF9AE}" pid="9" name="MSIP_Label_07222825-62ea-40f3-96b5-5375c07996e2_ActionId">
    <vt:lpwstr>82352208-8f02-41e4-8093-4fdef7301305</vt:lpwstr>
  </property>
  <property fmtid="{D5CDD505-2E9C-101B-9397-08002B2CF9AE}" pid="10" name="MSIP_Label_07222825-62ea-40f3-96b5-5375c07996e2_ContentBits">
    <vt:lpwstr>0</vt:lpwstr>
  </property>
</Properties>
</file>